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3" r:id="rId3"/>
    <p:sldMasterId id="2147483687" r:id="rId4"/>
    <p:sldMasterId id="2147483699" r:id="rId5"/>
  </p:sldMasterIdLst>
  <p:notesMasterIdLst>
    <p:notesMasterId r:id="rId36"/>
  </p:notesMasterIdLst>
  <p:sldIdLst>
    <p:sldId id="310" r:id="rId6"/>
    <p:sldId id="369" r:id="rId7"/>
    <p:sldId id="311" r:id="rId8"/>
    <p:sldId id="312" r:id="rId9"/>
    <p:sldId id="344" r:id="rId10"/>
    <p:sldId id="345" r:id="rId11"/>
    <p:sldId id="346" r:id="rId12"/>
    <p:sldId id="347" r:id="rId13"/>
    <p:sldId id="348" r:id="rId14"/>
    <p:sldId id="349" r:id="rId15"/>
    <p:sldId id="258" r:id="rId16"/>
    <p:sldId id="368" r:id="rId17"/>
    <p:sldId id="350" r:id="rId18"/>
    <p:sldId id="351" r:id="rId19"/>
    <p:sldId id="352" r:id="rId20"/>
    <p:sldId id="353" r:id="rId21"/>
    <p:sldId id="354" r:id="rId22"/>
    <p:sldId id="355" r:id="rId23"/>
    <p:sldId id="356" r:id="rId24"/>
    <p:sldId id="373" r:id="rId25"/>
    <p:sldId id="374" r:id="rId26"/>
    <p:sldId id="370" r:id="rId27"/>
    <p:sldId id="371" r:id="rId28"/>
    <p:sldId id="372" r:id="rId29"/>
    <p:sldId id="359" r:id="rId30"/>
    <p:sldId id="360" r:id="rId31"/>
    <p:sldId id="361" r:id="rId32"/>
    <p:sldId id="362" r:id="rId33"/>
    <p:sldId id="363" r:id="rId34"/>
    <p:sldId id="367"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430" autoAdjust="0"/>
    <p:restoredTop sz="89153" autoAdjust="0"/>
  </p:normalViewPr>
  <p:slideViewPr>
    <p:cSldViewPr snapToGrid="0" snapToObjects="1">
      <p:cViewPr>
        <p:scale>
          <a:sx n="95" d="100"/>
          <a:sy n="95" d="100"/>
        </p:scale>
        <p:origin x="-2040" y="-8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B2126C-1548-0C43-8DE4-F34AFB1CCC40}" type="datetimeFigureOut">
              <a:rPr lang="en-US" smtClean="0"/>
              <a:t>10/01/24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067F4F-1B9C-6A46-903C-8EAFCD7137FB}" type="slidenum">
              <a:rPr lang="en-US" smtClean="0"/>
              <a:t>‹#›</a:t>
            </a:fld>
            <a:endParaRPr lang="en-US"/>
          </a:p>
        </p:txBody>
      </p:sp>
    </p:spTree>
    <p:extLst>
      <p:ext uri="{BB962C8B-B14F-4D97-AF65-F5344CB8AC3E}">
        <p14:creationId xmlns:p14="http://schemas.microsoft.com/office/powerpoint/2010/main" val="14261400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baseline="0" dirty="0" smtClean="0"/>
              <a:t>I want to understand: how are these dendritic spikes generated from in vivo synaptic inputs? and how do dendritic spikes relate to action potential output?</a:t>
            </a:r>
          </a:p>
          <a:p>
            <a:pPr marL="628650" lvl="1" indent="-171450">
              <a:buFontTx/>
              <a:buChar char="-"/>
            </a:pPr>
            <a:r>
              <a:rPr lang="en-US" baseline="0" dirty="0" smtClean="0"/>
              <a:t> to answer these questions, I built a biophysical model of a L2/3 pyramidal neuron and the synaptic input it receives in vivo. </a:t>
            </a:r>
          </a:p>
        </p:txBody>
      </p:sp>
      <p:sp>
        <p:nvSpPr>
          <p:cNvPr id="4" name="Slide Number Placeholder 3"/>
          <p:cNvSpPr>
            <a:spLocks noGrp="1"/>
          </p:cNvSpPr>
          <p:nvPr>
            <p:ph type="sldNum" sz="quarter" idx="10"/>
          </p:nvPr>
        </p:nvSpPr>
        <p:spPr/>
        <p:txBody>
          <a:bodyPr/>
          <a:lstStyle/>
          <a:p>
            <a:fld id="{065EBE62-D293-9C45-BABE-504C9D892517}" type="slidenum">
              <a:rPr lang="en-US" smtClean="0"/>
              <a:pPr/>
              <a:t>7</a:t>
            </a:fld>
            <a:endParaRPr lang="en-US" dirty="0"/>
          </a:p>
        </p:txBody>
      </p:sp>
    </p:spTree>
    <p:extLst>
      <p:ext uri="{BB962C8B-B14F-4D97-AF65-F5344CB8AC3E}">
        <p14:creationId xmlns:p14="http://schemas.microsoft.com/office/powerpoint/2010/main" val="993843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a:ln/>
        </p:spPr>
      </p:sp>
      <p:sp>
        <p:nvSpPr>
          <p:cNvPr id="481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481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BB9AE95-10F9-5045-8C60-5A9BF39E6BDA}" type="slidenum">
              <a:rPr lang="en-US" sz="1200">
                <a:solidFill>
                  <a:prstClr val="black"/>
                </a:solidFill>
              </a:rPr>
              <a:pPr/>
              <a:t>25</a:t>
            </a:fld>
            <a:endParaRPr lang="en-US" sz="120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why do few strong synapses determine the</a:t>
            </a:r>
            <a:r>
              <a:rPr lang="en-US" baseline="0" dirty="0" smtClean="0"/>
              <a:t> NMDA spikes in dendrite 6 but the weak </a:t>
            </a:r>
            <a:r>
              <a:rPr lang="en-US" baseline="0" dirty="0" err="1" smtClean="0"/>
              <a:t>synases</a:t>
            </a:r>
            <a:r>
              <a:rPr lang="en-US" baseline="0" dirty="0" smtClean="0"/>
              <a:t> determine the NMDA spikes in dendrite 29?</a:t>
            </a:r>
            <a:endParaRPr lang="en-US" dirty="0"/>
          </a:p>
        </p:txBody>
      </p:sp>
      <p:sp>
        <p:nvSpPr>
          <p:cNvPr id="4" name="Slide Number Placeholder 3"/>
          <p:cNvSpPr>
            <a:spLocks noGrp="1"/>
          </p:cNvSpPr>
          <p:nvPr>
            <p:ph type="sldNum" sz="quarter" idx="10"/>
          </p:nvPr>
        </p:nvSpPr>
        <p:spPr/>
        <p:txBody>
          <a:bodyPr/>
          <a:lstStyle/>
          <a:p>
            <a:fld id="{BB067F4F-1B9C-6A46-903C-8EAFCD7137FB}"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59459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why do few strong synapses determine the</a:t>
            </a:r>
            <a:r>
              <a:rPr lang="en-US" baseline="0" dirty="0" smtClean="0"/>
              <a:t> NMDA spikes in dendrite 6 but the weak </a:t>
            </a:r>
            <a:r>
              <a:rPr lang="en-US" baseline="0" dirty="0" err="1" smtClean="0"/>
              <a:t>synases</a:t>
            </a:r>
            <a:r>
              <a:rPr lang="en-US" baseline="0" dirty="0" smtClean="0"/>
              <a:t> determine the NMDA spikes in dendrite 29?</a:t>
            </a:r>
            <a:endParaRPr lang="en-US" dirty="0"/>
          </a:p>
        </p:txBody>
      </p:sp>
      <p:sp>
        <p:nvSpPr>
          <p:cNvPr id="4" name="Slide Number Placeholder 3"/>
          <p:cNvSpPr>
            <a:spLocks noGrp="1"/>
          </p:cNvSpPr>
          <p:nvPr>
            <p:ph type="sldNum" sz="quarter" idx="10"/>
          </p:nvPr>
        </p:nvSpPr>
        <p:spPr/>
        <p:txBody>
          <a:bodyPr/>
          <a:lstStyle/>
          <a:p>
            <a:fld id="{BB067F4F-1B9C-6A46-903C-8EAFCD7137F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59459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eaLnBrk="1" fontAlgn="auto" hangingPunct="1">
              <a:spcBef>
                <a:spcPts val="0"/>
              </a:spcBef>
              <a:spcAft>
                <a:spcPts val="0"/>
              </a:spcAft>
              <a:defRPr/>
            </a:pPr>
            <a:fld id="{69CB9C3D-74C2-BF42-AF8C-1EF19A773518}" type="slidenum">
              <a:rPr lang="en-US" smtClean="0">
                <a:solidFill>
                  <a:prstClr val="black"/>
                </a:solidFill>
                <a:latin typeface="Calibri"/>
              </a:rPr>
              <a:pPr eaLnBrk="1" fontAlgn="auto" hangingPunct="1">
                <a:spcBef>
                  <a:spcPts val="0"/>
                </a:spcBef>
                <a:spcAft>
                  <a:spcPts val="0"/>
                </a:spcAft>
                <a:defRPr/>
              </a:pPr>
              <a:t>29</a:t>
            </a:fld>
            <a:endParaRPr lang="en-US" dirty="0">
              <a:solidFill>
                <a:prstClr val="black"/>
              </a:solidFill>
              <a:latin typeface="Calibri"/>
            </a:endParaRPr>
          </a:p>
        </p:txBody>
      </p:sp>
    </p:spTree>
    <p:extLst>
      <p:ext uri="{BB962C8B-B14F-4D97-AF65-F5344CB8AC3E}">
        <p14:creationId xmlns:p14="http://schemas.microsoft.com/office/powerpoint/2010/main" val="1411881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baseline="0" dirty="0" smtClean="0"/>
              <a:t>I want to understand: how are these dendritic spikes generated from in vivo synaptic inputs? and how do dendritic spikes relate to action potential output?</a:t>
            </a:r>
          </a:p>
          <a:p>
            <a:pPr marL="628650" lvl="1" indent="-171450">
              <a:buFontTx/>
              <a:buChar char="-"/>
            </a:pPr>
            <a:r>
              <a:rPr lang="en-US" baseline="0" dirty="0" smtClean="0"/>
              <a:t> to answer these questions, I built a biophysical model of a L2/3 pyramidal neuron and the synaptic input it receives in vivo. </a:t>
            </a:r>
          </a:p>
        </p:txBody>
      </p:sp>
      <p:sp>
        <p:nvSpPr>
          <p:cNvPr id="4" name="Slide Number Placeholder 3"/>
          <p:cNvSpPr>
            <a:spLocks noGrp="1"/>
          </p:cNvSpPr>
          <p:nvPr>
            <p:ph type="sldNum" sz="quarter" idx="10"/>
          </p:nvPr>
        </p:nvSpPr>
        <p:spPr/>
        <p:txBody>
          <a:bodyPr/>
          <a:lstStyle/>
          <a:p>
            <a:fld id="{065EBE62-D293-9C45-BABE-504C9D892517}" type="slidenum">
              <a:rPr lang="en-US" smtClean="0"/>
              <a:pPr/>
              <a:t>10</a:t>
            </a:fld>
            <a:endParaRPr lang="en-US" dirty="0"/>
          </a:p>
        </p:txBody>
      </p:sp>
    </p:spTree>
    <p:extLst>
      <p:ext uri="{BB962C8B-B14F-4D97-AF65-F5344CB8AC3E}">
        <p14:creationId xmlns:p14="http://schemas.microsoft.com/office/powerpoint/2010/main" val="99384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a long time people have recognized the potential of dendritic integration mechanisms to enhance the computational capabilities of the neuron and speculated about their function. But for none of these (NMDA spikes, Na spikes, boosting, </a:t>
            </a:r>
            <a:r>
              <a:rPr lang="en-US" sz="1200" kern="1200" dirty="0" err="1" smtClean="0">
                <a:solidFill>
                  <a:schemeClr val="tx1"/>
                </a:solidFill>
                <a:latin typeface="+mn-lt"/>
                <a:ea typeface="+mn-ea"/>
                <a:cs typeface="+mn-cs"/>
              </a:rPr>
              <a:t>etc</a:t>
            </a:r>
            <a:r>
              <a:rPr lang="en-US" sz="1200" kern="1200" dirty="0" smtClean="0">
                <a:solidFill>
                  <a:schemeClr val="tx1"/>
                </a:solidFill>
                <a:latin typeface="+mn-lt"/>
                <a:ea typeface="+mn-ea"/>
                <a:cs typeface="+mn-cs"/>
              </a:rPr>
              <a:t> …) has anyone been able to demonstrate a (causal) mechanism by which they actually influence the function of the neuron in vivo. The function we are interested in is orientation tuning and the mechanisms we study are dendritic Na and NMDA spikes. </a:t>
            </a:r>
            <a:endParaRPr lang="en-US" sz="3200" dirty="0"/>
          </a:p>
        </p:txBody>
      </p:sp>
      <p:sp>
        <p:nvSpPr>
          <p:cNvPr id="4" name="Slide Number Placeholder 3"/>
          <p:cNvSpPr>
            <a:spLocks noGrp="1"/>
          </p:cNvSpPr>
          <p:nvPr>
            <p:ph type="sldNum" sz="quarter" idx="10"/>
          </p:nvPr>
        </p:nvSpPr>
        <p:spPr/>
        <p:txBody>
          <a:bodyPr/>
          <a:lstStyle/>
          <a:p>
            <a:fld id="{BB067F4F-1B9C-6A46-903C-8EAFCD7137FB}" type="slidenum">
              <a:rPr lang="en-US" smtClean="0"/>
              <a:t>11</a:t>
            </a:fld>
            <a:endParaRPr lang="en-US"/>
          </a:p>
        </p:txBody>
      </p:sp>
    </p:spTree>
    <p:extLst>
      <p:ext uri="{BB962C8B-B14F-4D97-AF65-F5344CB8AC3E}">
        <p14:creationId xmlns:p14="http://schemas.microsoft.com/office/powerpoint/2010/main" val="1244118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58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E9EF7DC-B20A-3947-83E3-74A66A92E087}" type="slidenum">
              <a:rPr lang="en-US" sz="1200">
                <a:solidFill>
                  <a:prstClr val="black"/>
                </a:solidFill>
              </a:rPr>
              <a:pPr/>
              <a:t>14</a:t>
            </a:fld>
            <a:endParaRPr lang="en-US" sz="120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58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E9EF7DC-B20A-3947-83E3-74A66A92E087}" type="slidenum">
              <a:rPr lang="en-US" sz="1200">
                <a:solidFill>
                  <a:prstClr val="black"/>
                </a:solidFill>
              </a:rPr>
              <a:pPr/>
              <a:t>15</a:t>
            </a:fld>
            <a:endParaRPr lang="en-US" sz="120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3625F9C9-140F-8C4D-944C-294A1F4891ED}" type="slidenum">
              <a:rPr lang="en-US" sz="1200">
                <a:solidFill>
                  <a:prstClr val="black"/>
                </a:solidFill>
              </a:rPr>
              <a:pPr/>
              <a:t>20</a:t>
            </a:fld>
            <a:endParaRPr lang="en-US" sz="120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3CA048E1-170A-EC49-A1F2-C9D1A1B287B2}" type="slidenum">
              <a:rPr lang="en-US" sz="1200">
                <a:solidFill>
                  <a:prstClr val="black"/>
                </a:solidFill>
              </a:rPr>
              <a:pPr/>
              <a:t>21</a:t>
            </a:fld>
            <a:endParaRPr lang="en-US" sz="120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9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0C518FF-513D-D94A-9E43-28FC386BD81C}" type="slidenum">
              <a:rPr lang="en-US" sz="1200">
                <a:solidFill>
                  <a:prstClr val="black"/>
                </a:solidFill>
              </a:rPr>
              <a:pPr/>
              <a:t>22</a:t>
            </a:fld>
            <a:endParaRPr lang="en-US" sz="120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a:ln/>
        </p:spPr>
      </p:sp>
      <p:sp>
        <p:nvSpPr>
          <p:cNvPr id="419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419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47FB702-E6E1-B44C-8247-C7ECDB5CEA9F}" type="slidenum">
              <a:rPr lang="en-US" sz="1200">
                <a:solidFill>
                  <a:prstClr val="black"/>
                </a:solidFill>
              </a:rPr>
              <a:pPr/>
              <a:t>23</a:t>
            </a:fld>
            <a:endParaRPr lang="en-US" sz="120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9907B2A-1D51-864F-884E-256A8A0B8378}" type="datetimeFigureOut">
              <a:rPr lang="en-US" smtClean="0"/>
              <a:t>10/01/24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413149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9907B2A-1D51-864F-884E-256A8A0B8378}" type="datetimeFigureOut">
              <a:rPr lang="en-US" smtClean="0"/>
              <a:t>10/01/24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2449950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9907B2A-1D51-864F-884E-256A8A0B8378}" type="datetimeFigureOut">
              <a:rPr lang="en-US" smtClean="0"/>
              <a:t>10/01/24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3804455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0AA4FEC8-4E0D-5F4E-867C-A689818D2BD1}" type="slidenum">
              <a:rPr lang="en-US"/>
              <a:pPr/>
              <a:t>‹#›</a:t>
            </a:fld>
            <a:endParaRPr lang="en-US"/>
          </a:p>
        </p:txBody>
      </p:sp>
    </p:spTree>
    <p:extLst>
      <p:ext uri="{BB962C8B-B14F-4D97-AF65-F5344CB8AC3E}">
        <p14:creationId xmlns:p14="http://schemas.microsoft.com/office/powerpoint/2010/main" val="2368456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C00BD5E-55E3-164B-AC37-61A708CC8E39}" type="slidenum">
              <a:rPr lang="de-DE"/>
              <a:pPr/>
              <a:t>‹#›</a:t>
            </a:fld>
            <a:endParaRPr lang="de-DE"/>
          </a:p>
        </p:txBody>
      </p:sp>
    </p:spTree>
    <p:extLst>
      <p:ext uri="{BB962C8B-B14F-4D97-AF65-F5344CB8AC3E}">
        <p14:creationId xmlns:p14="http://schemas.microsoft.com/office/powerpoint/2010/main" val="1758997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8567796B-623E-EE40-9770-87120A28C6DE}" type="slidenum">
              <a:rPr lang="de-DE"/>
              <a:pPr/>
              <a:t>‹#›</a:t>
            </a:fld>
            <a:endParaRPr lang="de-DE"/>
          </a:p>
        </p:txBody>
      </p:sp>
    </p:spTree>
    <p:extLst>
      <p:ext uri="{BB962C8B-B14F-4D97-AF65-F5344CB8AC3E}">
        <p14:creationId xmlns:p14="http://schemas.microsoft.com/office/powerpoint/2010/main" val="3700789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FC3837C-29AB-C04E-B206-CCC406526D1F}" type="slidenum">
              <a:rPr lang="de-DE"/>
              <a:pPr/>
              <a:t>‹#›</a:t>
            </a:fld>
            <a:endParaRPr lang="de-DE"/>
          </a:p>
        </p:txBody>
      </p:sp>
    </p:spTree>
    <p:extLst>
      <p:ext uri="{BB962C8B-B14F-4D97-AF65-F5344CB8AC3E}">
        <p14:creationId xmlns:p14="http://schemas.microsoft.com/office/powerpoint/2010/main" val="517760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E7897B84-B978-4741-8FB1-B30316DCCF0E}" type="slidenum">
              <a:rPr lang="de-DE"/>
              <a:pPr/>
              <a:t>‹#›</a:t>
            </a:fld>
            <a:endParaRPr lang="de-DE"/>
          </a:p>
        </p:txBody>
      </p:sp>
    </p:spTree>
    <p:extLst>
      <p:ext uri="{BB962C8B-B14F-4D97-AF65-F5344CB8AC3E}">
        <p14:creationId xmlns:p14="http://schemas.microsoft.com/office/powerpoint/2010/main" val="3245570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5FAC4469-8B95-634A-BA66-844EA23165B2}" type="slidenum">
              <a:rPr lang="de-DE"/>
              <a:pPr/>
              <a:t>‹#›</a:t>
            </a:fld>
            <a:endParaRPr lang="de-DE"/>
          </a:p>
        </p:txBody>
      </p:sp>
    </p:spTree>
    <p:extLst>
      <p:ext uri="{BB962C8B-B14F-4D97-AF65-F5344CB8AC3E}">
        <p14:creationId xmlns:p14="http://schemas.microsoft.com/office/powerpoint/2010/main" val="3258498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3A9C722D-B2D9-DF44-AF9B-10E0D6F0D029}" type="slidenum">
              <a:rPr lang="de-DE"/>
              <a:pPr/>
              <a:t>‹#›</a:t>
            </a:fld>
            <a:endParaRPr lang="de-DE"/>
          </a:p>
        </p:txBody>
      </p:sp>
    </p:spTree>
    <p:extLst>
      <p:ext uri="{BB962C8B-B14F-4D97-AF65-F5344CB8AC3E}">
        <p14:creationId xmlns:p14="http://schemas.microsoft.com/office/powerpoint/2010/main" val="1982510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395796F6-458A-9742-B8A5-B16AA85879A9}" type="slidenum">
              <a:rPr lang="de-DE"/>
              <a:pPr/>
              <a:t>‹#›</a:t>
            </a:fld>
            <a:endParaRPr lang="de-DE"/>
          </a:p>
        </p:txBody>
      </p:sp>
    </p:spTree>
    <p:extLst>
      <p:ext uri="{BB962C8B-B14F-4D97-AF65-F5344CB8AC3E}">
        <p14:creationId xmlns:p14="http://schemas.microsoft.com/office/powerpoint/2010/main" val="69377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9907B2A-1D51-864F-884E-256A8A0B8378}" type="datetimeFigureOut">
              <a:rPr lang="en-US" smtClean="0"/>
              <a:t>10/01/24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1428967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F0456BD-B26E-3649-8114-047C638293C0}" type="slidenum">
              <a:rPr lang="de-DE"/>
              <a:pPr/>
              <a:t>‹#›</a:t>
            </a:fld>
            <a:endParaRPr lang="de-DE"/>
          </a:p>
        </p:txBody>
      </p:sp>
    </p:spTree>
    <p:extLst>
      <p:ext uri="{BB962C8B-B14F-4D97-AF65-F5344CB8AC3E}">
        <p14:creationId xmlns:p14="http://schemas.microsoft.com/office/powerpoint/2010/main" val="1442448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69E38B5-F699-EA4D-940E-9224024FD630}" type="slidenum">
              <a:rPr lang="de-DE"/>
              <a:pPr/>
              <a:t>‹#›</a:t>
            </a:fld>
            <a:endParaRPr lang="de-DE"/>
          </a:p>
        </p:txBody>
      </p:sp>
    </p:spTree>
    <p:extLst>
      <p:ext uri="{BB962C8B-B14F-4D97-AF65-F5344CB8AC3E}">
        <p14:creationId xmlns:p14="http://schemas.microsoft.com/office/powerpoint/2010/main" val="38686086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FD33F3BD-D200-4E45-91AB-2C34021C7F31}" type="slidenum">
              <a:rPr lang="de-DE"/>
              <a:pPr/>
              <a:t>‹#›</a:t>
            </a:fld>
            <a:endParaRPr lang="de-DE"/>
          </a:p>
        </p:txBody>
      </p:sp>
    </p:spTree>
    <p:extLst>
      <p:ext uri="{BB962C8B-B14F-4D97-AF65-F5344CB8AC3E}">
        <p14:creationId xmlns:p14="http://schemas.microsoft.com/office/powerpoint/2010/main" val="28608386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de-DE">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182B4EC-464E-7646-8177-7FBF331AB967}" type="slidenum">
              <a:rPr lang="de-DE"/>
              <a:pPr/>
              <a:t>‹#›</a:t>
            </a:fld>
            <a:endParaRPr lang="de-DE"/>
          </a:p>
        </p:txBody>
      </p:sp>
    </p:spTree>
    <p:extLst>
      <p:ext uri="{BB962C8B-B14F-4D97-AF65-F5344CB8AC3E}">
        <p14:creationId xmlns:p14="http://schemas.microsoft.com/office/powerpoint/2010/main" val="1565430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AA15474-CFCC-4548-A244-7193075F7B2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93397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43BF5F7-9678-7242-A6F4-FF028585DE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919562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E6F5BFA-D4E0-414B-8786-A4AA3B3317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628140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638111E-4640-F241-9174-2E2453E5FB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02575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F3E5A3E-61CD-C945-81C7-6D92D80937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25515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A40E548-28B7-4F42-BD1C-0AA1C2CAFE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065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9907B2A-1D51-864F-884E-256A8A0B8378}" type="datetimeFigureOut">
              <a:rPr lang="en-US" smtClean="0"/>
              <a:t>10/01/24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25367149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1B7A50B-F8FD-344B-9F06-F3DE0F445EA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88068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3B15199-AF4E-3E49-9002-66BD8968B2E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04108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6633B6B-F22A-7D4F-BD95-3069C57651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3326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295B334-4584-6D44-AF63-9185975D26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2660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5FFD43-3735-5A43-9C88-2DCFDEBC823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976061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de-DE">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de-DE">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20F410D-22CF-7D4E-8C3A-0E48D38AE54B}"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16561152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de-DE">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de-DE">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F0C71B0-6D15-0241-B80D-13DACD20B402}"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20207805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endParaRPr lang="de-DE">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de-DE">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69DFB83-4876-F743-911B-2D4A44F2B7A3}"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9553000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lvl1pPr>
              <a:defRPr/>
            </a:lvl1pPr>
          </a:lstStyle>
          <a:p>
            <a:endParaRPr lang="de-DE">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de-DE">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0DBC684-1142-1C45-AC54-B2A29A3C2942}"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7552273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lvl1pPr>
              <a:defRPr/>
            </a:lvl1pPr>
          </a:lstStyle>
          <a:p>
            <a:endParaRPr lang="de-DE">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de-DE">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37A0D902-1441-C24C-9FE3-95A76F741506}"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1112834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9907B2A-1D51-864F-884E-256A8A0B8378}" type="datetimeFigureOut">
              <a:rPr lang="en-US" smtClean="0"/>
              <a:t>10/01/24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18625004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de-DE">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de-DE">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38EA80B0-29E1-3D47-B21C-192F30A59791}"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34699944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de-DE">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de-DE">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F4948A43-6093-034D-8CDA-F372C37F82A1}"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40861916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defRPr/>
            </a:lvl1pPr>
          </a:lstStyle>
          <a:p>
            <a:endParaRPr lang="de-DE">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de-DE">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9C437F3-0857-754E-99ED-570D8D736712}"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26066635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defRPr/>
            </a:lvl1pPr>
          </a:lstStyle>
          <a:p>
            <a:endParaRPr lang="de-DE">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de-DE">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A19949A-1F31-8E47-9DC0-056BA5CE732A}"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4272880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de-DE">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de-DE">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C61DB4F-D416-784F-8974-A8719F2FCC7A}"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20195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endParaRPr lang="de-DE">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de-DE">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DA69248-7499-D548-90DB-C215C867F928}" type="slidenum">
              <a:rPr lang="de-DE">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891730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9907B2A-1D51-864F-884E-256A8A0B8378}" type="datetimeFigureOut">
              <a:rPr lang="en-US" smtClean="0"/>
              <a:t>10/01/24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390764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9907B2A-1D51-864F-884E-256A8A0B8378}" type="datetimeFigureOut">
              <a:rPr lang="en-US" smtClean="0"/>
              <a:t>10/01/24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227269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907B2A-1D51-864F-884E-256A8A0B8378}" type="datetimeFigureOut">
              <a:rPr lang="en-US" smtClean="0"/>
              <a:t>10/01/24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3795916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907B2A-1D51-864F-884E-256A8A0B8378}" type="datetimeFigureOut">
              <a:rPr lang="en-US" smtClean="0"/>
              <a:t>10/01/24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138722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9907B2A-1D51-864F-884E-256A8A0B8378}" type="datetimeFigureOut">
              <a:rPr lang="en-US" smtClean="0"/>
              <a:t>10/01/24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855B4-F619-1B44-8ADB-9D605AEEA566}" type="slidenum">
              <a:rPr lang="en-US" smtClean="0"/>
              <a:t>‹#›</a:t>
            </a:fld>
            <a:endParaRPr lang="en-US"/>
          </a:p>
        </p:txBody>
      </p:sp>
    </p:spTree>
    <p:extLst>
      <p:ext uri="{BB962C8B-B14F-4D97-AF65-F5344CB8AC3E}">
        <p14:creationId xmlns:p14="http://schemas.microsoft.com/office/powerpoint/2010/main" val="35179674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5.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907B2A-1D51-864F-884E-256A8A0B8378}" type="datetimeFigureOut">
              <a:rPr lang="en-US" smtClean="0"/>
              <a:t>10/01/24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855B4-F619-1B44-8ADB-9D605AEEA566}" type="slidenum">
              <a:rPr lang="en-US" smtClean="0"/>
              <a:t>‹#›</a:t>
            </a:fld>
            <a:endParaRPr lang="en-US"/>
          </a:p>
        </p:txBody>
      </p:sp>
    </p:spTree>
    <p:extLst>
      <p:ext uri="{BB962C8B-B14F-4D97-AF65-F5344CB8AC3E}">
        <p14:creationId xmlns:p14="http://schemas.microsoft.com/office/powerpoint/2010/main" val="227750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867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Times" pitchFamily="-108" charset="0"/>
                <a:ea typeface="+mn-ea"/>
                <a:cs typeface="+mn-cs"/>
              </a:defRPr>
            </a:lvl1pPr>
          </a:lstStyle>
          <a:p>
            <a:pPr defTabSz="914400" eaLnBrk="0" fontAlgn="base" hangingPunct="0">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Times" pitchFamily="-108" charset="0"/>
                <a:ea typeface="+mn-ea"/>
                <a:cs typeface="+mn-cs"/>
              </a:defRPr>
            </a:lvl1pPr>
          </a:lstStyle>
          <a:p>
            <a:pPr defTabSz="914400" eaLnBrk="0" fontAlgn="base" hangingPunct="0">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defTabSz="914400" eaLnBrk="0" fontAlgn="base" hangingPunct="0">
              <a:spcBef>
                <a:spcPct val="0"/>
              </a:spcBef>
              <a:spcAft>
                <a:spcPct val="0"/>
              </a:spcAft>
            </a:pPr>
            <a:fld id="{C7EF418B-C145-3146-B09A-9E12890FFC62}" type="slidenum">
              <a:rPr lang="en-US" smtClean="0">
                <a:latin typeface="Times" charset="0"/>
                <a:ea typeface="ＭＳ Ｐゴシック" charset="0"/>
                <a:cs typeface="ＭＳ Ｐゴシック" charset="0"/>
              </a:rPr>
              <a:pPr defTabSz="914400" eaLnBrk="0" fontAlgn="base" hangingPunct="0">
                <a:spcBef>
                  <a:spcPct val="0"/>
                </a:spcBef>
                <a:spcAft>
                  <a:spcPct val="0"/>
                </a:spcAft>
              </a:pPr>
              <a:t>‹#›</a:t>
            </a:fld>
            <a:endParaRPr lang="en-US" smtClean="0">
              <a:latin typeface="Times" charset="0"/>
              <a:ea typeface="ＭＳ Ｐゴシック" charset="0"/>
              <a:cs typeface="ＭＳ Ｐゴシック" charset="0"/>
            </a:endParaRPr>
          </a:p>
        </p:txBody>
      </p:sp>
    </p:spTree>
    <p:extLst>
      <p:ext uri="{BB962C8B-B14F-4D97-AF65-F5344CB8AC3E}">
        <p14:creationId xmlns:p14="http://schemas.microsoft.com/office/powerpoint/2010/main" val="1010280906"/>
      </p:ext>
    </p:extLst>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ＭＳ Ｐゴシック" pitchFamily="-111" charset="-128"/>
          <a:cs typeface="ＭＳ Ｐゴシック" pitchFamily="-111" charset="-128"/>
        </a:defRPr>
      </a:lvl1pPr>
      <a:lvl2pPr algn="ctr" rtl="0" eaLnBrk="0" fontAlgn="base" hangingPunct="0">
        <a:spcBef>
          <a:spcPct val="0"/>
        </a:spcBef>
        <a:spcAft>
          <a:spcPct val="0"/>
        </a:spcAft>
        <a:defRPr sz="4400">
          <a:solidFill>
            <a:schemeClr val="tx2"/>
          </a:solidFill>
          <a:latin typeface="Times"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Times"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Times"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Times"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11" charset="-128"/>
          <a:cs typeface="ＭＳ Ｐゴシック" pitchFamily="-111"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8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GB"/>
              <a:t>Click to edit Master title style</a:t>
            </a:r>
            <a:endParaRPr lang="en-US"/>
          </a:p>
        </p:txBody>
      </p:sp>
      <p:sp>
        <p:nvSpPr>
          <p:cNvPr id="1638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mn-ea"/>
                <a:cs typeface="+mn-cs"/>
              </a:defRPr>
            </a:lvl1pPr>
          </a:lstStyle>
          <a:p>
            <a:pPr defTabSz="914400" eaLnBrk="0" fontAlgn="base" hangingPunct="0">
              <a:spcBef>
                <a:spcPct val="0"/>
              </a:spcBef>
              <a:spcAft>
                <a:spcPct val="0"/>
              </a:spcAft>
              <a:defRPr/>
            </a:pPr>
            <a:endParaRPr lang="de-DE">
              <a:solidFill>
                <a:prstClr val="black">
                  <a:tint val="75000"/>
                </a:prstClr>
              </a:solidFill>
              <a:latin typeface="Times"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mn-ea"/>
                <a:cs typeface="+mn-cs"/>
              </a:defRPr>
            </a:lvl1pPr>
          </a:lstStyle>
          <a:p>
            <a:pPr defTabSz="914400" eaLnBrk="0" fontAlgn="base" hangingPunct="0">
              <a:spcBef>
                <a:spcPct val="0"/>
              </a:spcBef>
              <a:spcAft>
                <a:spcPct val="0"/>
              </a:spcAft>
              <a:defRPr/>
            </a:pPr>
            <a:endParaRPr lang="de-DE">
              <a:solidFill>
                <a:prstClr val="black">
                  <a:tint val="75000"/>
                </a:prstClr>
              </a:solidFill>
              <a:latin typeface="Times"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defTabSz="914400" eaLnBrk="0" fontAlgn="base" hangingPunct="0">
              <a:spcBef>
                <a:spcPct val="0"/>
              </a:spcBef>
              <a:spcAft>
                <a:spcPct val="0"/>
              </a:spcAft>
            </a:pPr>
            <a:fld id="{FEF527A7-163B-B64F-B293-E496833F9C16}" type="slidenum">
              <a:rPr lang="de-DE" smtClean="0">
                <a:latin typeface="Times" charset="0"/>
                <a:ea typeface="ＭＳ Ｐゴシック" charset="0"/>
                <a:cs typeface="ＭＳ Ｐゴシック" charset="0"/>
              </a:rPr>
              <a:pPr defTabSz="914400" eaLnBrk="0" fontAlgn="base" hangingPunct="0">
                <a:spcBef>
                  <a:spcPct val="0"/>
                </a:spcBef>
                <a:spcAft>
                  <a:spcPct val="0"/>
                </a:spcAft>
              </a:pPr>
              <a:t>‹#›</a:t>
            </a:fld>
            <a:endParaRPr lang="de-DE" smtClean="0">
              <a:latin typeface="Times" charset="0"/>
              <a:ea typeface="ＭＳ Ｐゴシック" charset="0"/>
              <a:cs typeface="ＭＳ Ｐゴシック" charset="0"/>
            </a:endParaRPr>
          </a:p>
        </p:txBody>
      </p:sp>
    </p:spTree>
    <p:extLst>
      <p:ext uri="{BB962C8B-B14F-4D97-AF65-F5344CB8AC3E}">
        <p14:creationId xmlns:p14="http://schemas.microsoft.com/office/powerpoint/2010/main" val="35131625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mn-cs"/>
              </a:defRPr>
            </a:lvl1pPr>
          </a:lstStyle>
          <a:p>
            <a:pPr defTabSz="914400" eaLnBrk="0" fontAlgn="base" hangingPunct="0">
              <a:spcBef>
                <a:spcPct val="0"/>
              </a:spcBef>
              <a:spcAft>
                <a:spcPct val="0"/>
              </a:spcAft>
              <a:defRPr/>
            </a:pPr>
            <a:endParaRPr lang="en-US">
              <a:solidFill>
                <a:srgbClr val="000000"/>
              </a:solidFill>
              <a:latin typeface="Times"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mn-cs"/>
              </a:defRPr>
            </a:lvl1pPr>
          </a:lstStyle>
          <a:p>
            <a:pPr defTabSz="914400" eaLnBrk="0" fontAlgn="base" hangingPunct="0">
              <a:spcBef>
                <a:spcPct val="0"/>
              </a:spcBef>
              <a:spcAft>
                <a:spcPct val="0"/>
              </a:spcAft>
              <a:defRPr/>
            </a:pPr>
            <a:endParaRPr lang="en-US">
              <a:solidFill>
                <a:srgbClr val="000000"/>
              </a:solidFill>
              <a:latin typeface="Times"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defTabSz="914400" eaLnBrk="0" fontAlgn="base" hangingPunct="0">
              <a:spcBef>
                <a:spcPct val="0"/>
              </a:spcBef>
              <a:spcAft>
                <a:spcPct val="0"/>
              </a:spcAft>
              <a:defRPr/>
            </a:pPr>
            <a:fld id="{D9A601E3-C935-994E-BC4D-7437756AFFFB}" type="slidenum">
              <a:rPr lang="en-US">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a:solidFill>
                <a:srgbClr val="000000"/>
              </a:solidFill>
              <a:latin typeface="Times" charset="0"/>
              <a:ea typeface="ＭＳ Ｐゴシック" charset="0"/>
              <a:cs typeface="ＭＳ Ｐゴシック" charset="0"/>
            </a:endParaRPr>
          </a:p>
        </p:txBody>
      </p:sp>
    </p:spTree>
    <p:extLst>
      <p:ext uri="{BB962C8B-B14F-4D97-AF65-F5344CB8AC3E}">
        <p14:creationId xmlns:p14="http://schemas.microsoft.com/office/powerpoint/2010/main" val="203172062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pPr defTabSz="914400" eaLnBrk="0" fontAlgn="base" hangingPunct="0">
              <a:spcBef>
                <a:spcPct val="0"/>
              </a:spcBef>
              <a:spcAft>
                <a:spcPct val="0"/>
              </a:spcAft>
            </a:pPr>
            <a:endParaRPr lang="de-DE" smtClean="0">
              <a:solidFill>
                <a:srgbClr val="000000"/>
              </a:solidFill>
              <a:latin typeface="Times" charset="0"/>
              <a:ea typeface="ＭＳ Ｐゴシック" charset="0"/>
              <a:cs typeface="ＭＳ Ｐゴシック"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pPr defTabSz="914400" eaLnBrk="0" fontAlgn="base" hangingPunct="0">
              <a:spcBef>
                <a:spcPct val="0"/>
              </a:spcBef>
              <a:spcAft>
                <a:spcPct val="0"/>
              </a:spcAft>
            </a:pPr>
            <a:endParaRPr lang="de-DE" smtClean="0">
              <a:solidFill>
                <a:srgbClr val="000000"/>
              </a:solidFill>
              <a:latin typeface="Times" charset="0"/>
              <a:ea typeface="ＭＳ Ｐゴシック" charset="0"/>
              <a:cs typeface="ＭＳ Ｐゴシック"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pPr defTabSz="914400" eaLnBrk="0" fontAlgn="base" hangingPunct="0">
              <a:spcBef>
                <a:spcPct val="0"/>
              </a:spcBef>
              <a:spcAft>
                <a:spcPct val="0"/>
              </a:spcAft>
            </a:pPr>
            <a:fld id="{ED911C8C-CB79-7D43-8EFD-D06018ED94FB}" type="slidenum">
              <a:rPr lang="de-DE" smtClean="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pPr>
              <a:t>‹#›</a:t>
            </a:fld>
            <a:endParaRPr lang="de-DE" smtClean="0">
              <a:solidFill>
                <a:srgbClr val="000000"/>
              </a:solidFill>
              <a:latin typeface="Times" charset="0"/>
              <a:ea typeface="ＭＳ Ｐゴシック" charset="0"/>
              <a:cs typeface="ＭＳ Ｐゴシック" charset="0"/>
            </a:endParaRPr>
          </a:p>
        </p:txBody>
      </p:sp>
    </p:spTree>
    <p:extLst>
      <p:ext uri="{BB962C8B-B14F-4D97-AF65-F5344CB8AC3E}">
        <p14:creationId xmlns:p14="http://schemas.microsoft.com/office/powerpoint/2010/main" val="403813556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ea typeface="ＭＳ Ｐゴシック" charset="0"/>
        </a:defRPr>
      </a:lvl2pPr>
      <a:lvl3pPr algn="ctr" rtl="0" fontAlgn="base">
        <a:spcBef>
          <a:spcPct val="0"/>
        </a:spcBef>
        <a:spcAft>
          <a:spcPct val="0"/>
        </a:spcAft>
        <a:defRPr sz="4400">
          <a:solidFill>
            <a:schemeClr val="tx2"/>
          </a:solidFill>
          <a:latin typeface="Times" charset="0"/>
          <a:ea typeface="ＭＳ Ｐゴシック" charset="0"/>
        </a:defRPr>
      </a:lvl3pPr>
      <a:lvl4pPr algn="ctr" rtl="0" fontAlgn="base">
        <a:spcBef>
          <a:spcPct val="0"/>
        </a:spcBef>
        <a:spcAft>
          <a:spcPct val="0"/>
        </a:spcAft>
        <a:defRPr sz="4400">
          <a:solidFill>
            <a:schemeClr val="tx2"/>
          </a:solidFill>
          <a:latin typeface="Times" charset="0"/>
          <a:ea typeface="ＭＳ Ｐゴシック" charset="0"/>
        </a:defRPr>
      </a:lvl4pPr>
      <a:lvl5pPr algn="ctr" rtl="0" fontAlgn="base">
        <a:spcBef>
          <a:spcPct val="0"/>
        </a:spcBef>
        <a:spcAft>
          <a:spcPct val="0"/>
        </a:spcAft>
        <a:defRPr sz="4400">
          <a:solidFill>
            <a:schemeClr val="tx2"/>
          </a:solidFill>
          <a:latin typeface="Times" charset="0"/>
          <a:ea typeface="ＭＳ Ｐゴシック" charset="0"/>
        </a:defRPr>
      </a:lvl5pPr>
      <a:lvl6pPr marL="457200" algn="ctr" rtl="0" fontAlgn="base">
        <a:spcBef>
          <a:spcPct val="0"/>
        </a:spcBef>
        <a:spcAft>
          <a:spcPct val="0"/>
        </a:spcAft>
        <a:defRPr sz="4400">
          <a:solidFill>
            <a:schemeClr val="tx2"/>
          </a:solidFill>
          <a:latin typeface="Times" charset="0"/>
          <a:ea typeface="ＭＳ Ｐゴシック" charset="0"/>
        </a:defRPr>
      </a:lvl6pPr>
      <a:lvl7pPr marL="914400" algn="ctr" rtl="0" fontAlgn="base">
        <a:spcBef>
          <a:spcPct val="0"/>
        </a:spcBef>
        <a:spcAft>
          <a:spcPct val="0"/>
        </a:spcAft>
        <a:defRPr sz="4400">
          <a:solidFill>
            <a:schemeClr val="tx2"/>
          </a:solidFill>
          <a:latin typeface="Times" charset="0"/>
          <a:ea typeface="ＭＳ Ｐゴシック" charset="0"/>
        </a:defRPr>
      </a:lvl7pPr>
      <a:lvl8pPr marL="1371600" algn="ctr" rtl="0" fontAlgn="base">
        <a:spcBef>
          <a:spcPct val="0"/>
        </a:spcBef>
        <a:spcAft>
          <a:spcPct val="0"/>
        </a:spcAft>
        <a:defRPr sz="4400">
          <a:solidFill>
            <a:schemeClr val="tx2"/>
          </a:solidFill>
          <a:latin typeface="Times" charset="0"/>
          <a:ea typeface="ＭＳ Ｐゴシック" charset="0"/>
        </a:defRPr>
      </a:lvl8pPr>
      <a:lvl9pPr marL="1828800" algn="ctr" rtl="0" fontAlgn="base">
        <a:spcBef>
          <a:spcPct val="0"/>
        </a:spcBef>
        <a:spcAft>
          <a:spcPct val="0"/>
        </a:spcAft>
        <a:defRPr sz="4400">
          <a:solidFill>
            <a:schemeClr val="tx2"/>
          </a:solidFill>
          <a:latin typeface="Times" charset="0"/>
          <a:ea typeface="ＭＳ Ｐゴシック"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notesSlide" Target="../notesSlides/notesSlide6.xml"/><Relationship Id="rId5" Type="http://schemas.openxmlformats.org/officeDocument/2006/relationships/image" Target="../media/image28.png"/><Relationship Id="rId1" Type="http://schemas.microsoft.com/office/2007/relationships/media" Target="../media/media1.mov"/><Relationship Id="rId2" Type="http://schemas.openxmlformats.org/officeDocument/2006/relationships/video" Target="../media/media1.mov"/></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g"/><Relationship Id="rId6" Type="http://schemas.openxmlformats.org/officeDocument/2006/relationships/image" Target="../media/image40.jpg"/><Relationship Id="rId7" Type="http://schemas.openxmlformats.org/officeDocument/2006/relationships/image" Target="../media/image41.jpg"/><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12.jpeg"/><Relationship Id="rId1" Type="http://schemas.openxmlformats.org/officeDocument/2006/relationships/slideLayout" Target="../slideLayouts/slideLayout14.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 Id="rId3"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emf"/><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706B"/>
        </a:solidFill>
        <a:effectLst/>
      </p:bgPr>
    </p:bg>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304800" y="5410200"/>
            <a:ext cx="5892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defTabSz="914400" eaLnBrk="0" fontAlgn="base" hangingPunct="0">
              <a:spcBef>
                <a:spcPct val="0"/>
              </a:spcBef>
              <a:spcAft>
                <a:spcPct val="0"/>
              </a:spcAft>
            </a:pPr>
            <a:r>
              <a:rPr lang="en-US" smtClean="0">
                <a:solidFill>
                  <a:srgbClr val="FFFFFF"/>
                </a:solidFill>
                <a:latin typeface="Helvetica" charset="0"/>
              </a:rPr>
              <a:t>Arnd Roth</a:t>
            </a:r>
          </a:p>
          <a:p>
            <a:pPr defTabSz="914400" eaLnBrk="0" fontAlgn="base" hangingPunct="0">
              <a:spcBef>
                <a:spcPct val="0"/>
              </a:spcBef>
              <a:spcAft>
                <a:spcPct val="0"/>
              </a:spcAft>
            </a:pPr>
            <a:r>
              <a:rPr lang="en-US" smtClean="0">
                <a:solidFill>
                  <a:srgbClr val="FFFFFF"/>
                </a:solidFill>
                <a:latin typeface="Helvetica" charset="0"/>
              </a:rPr>
              <a:t>Wolfson Institute for Biomedical Research</a:t>
            </a:r>
          </a:p>
          <a:p>
            <a:pPr defTabSz="914400" eaLnBrk="0" fontAlgn="base" hangingPunct="0">
              <a:spcBef>
                <a:spcPct val="0"/>
              </a:spcBef>
              <a:spcAft>
                <a:spcPct val="0"/>
              </a:spcAft>
            </a:pPr>
            <a:r>
              <a:rPr lang="en-US" smtClean="0">
                <a:solidFill>
                  <a:srgbClr val="FFFFFF"/>
                </a:solidFill>
                <a:latin typeface="Helvetica" charset="0"/>
              </a:rPr>
              <a:t>University College London</a:t>
            </a:r>
          </a:p>
        </p:txBody>
      </p:sp>
      <p:sp>
        <p:nvSpPr>
          <p:cNvPr id="33795" name="Text Box 3"/>
          <p:cNvSpPr txBox="1">
            <a:spLocks noChangeArrowheads="1"/>
          </p:cNvSpPr>
          <p:nvPr/>
        </p:nvSpPr>
        <p:spPr bwMode="auto">
          <a:xfrm>
            <a:off x="304800" y="990600"/>
            <a:ext cx="8686800"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defTabSz="914400" eaLnBrk="0" fontAlgn="base" hangingPunct="0">
              <a:spcBef>
                <a:spcPct val="0"/>
              </a:spcBef>
              <a:spcAft>
                <a:spcPct val="0"/>
              </a:spcAft>
            </a:pPr>
            <a:r>
              <a:rPr lang="en-US" sz="5400" dirty="0" smtClean="0">
                <a:solidFill>
                  <a:srgbClr val="FFFFFF"/>
                </a:solidFill>
                <a:latin typeface="Helvetica" charset="0"/>
              </a:rPr>
              <a:t>Strong but sparse inputs determine neuronal output via dendritic spikes</a:t>
            </a:r>
          </a:p>
          <a:p>
            <a:pPr algn="ctr" defTabSz="914400" eaLnBrk="0" fontAlgn="base" hangingPunct="0">
              <a:spcBef>
                <a:spcPct val="0"/>
              </a:spcBef>
              <a:spcAft>
                <a:spcPct val="0"/>
              </a:spcAft>
            </a:pPr>
            <a:endParaRPr lang="en-US" sz="4400" dirty="0" smtClean="0">
              <a:solidFill>
                <a:srgbClr val="000000"/>
              </a:solidFill>
            </a:endParaRPr>
          </a:p>
        </p:txBody>
      </p:sp>
    </p:spTree>
    <p:extLst>
      <p:ext uri="{BB962C8B-B14F-4D97-AF65-F5344CB8AC3E}">
        <p14:creationId xmlns:p14="http://schemas.microsoft.com/office/powerpoint/2010/main" val="32507902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0" y="0"/>
            <a:ext cx="9144000" cy="762000"/>
          </a:xfrm>
          <a:prstGeom prst="rect">
            <a:avLst/>
          </a:prstGeom>
          <a:solidFill>
            <a:schemeClr val="tx2">
              <a:lumMod val="60000"/>
              <a:lumOff val="40000"/>
            </a:schemeClr>
          </a:solidFill>
          <a:ln>
            <a:noFill/>
          </a:ln>
        </p:spPr>
        <p:txBody>
          <a:bodyPr wrap="none" lIns="91260" tIns="45630" rIns="91260" bIns="45630"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solidFill>
                <a:srgbClr val="000000"/>
              </a:solidFill>
              <a:ea typeface="ヒラギノ角ゴ ProN W3" charset="-128"/>
            </a:endParaRPr>
          </a:p>
        </p:txBody>
      </p:sp>
      <p:sp>
        <p:nvSpPr>
          <p:cNvPr id="10" name="TextBox 9"/>
          <p:cNvSpPr txBox="1"/>
          <p:nvPr/>
        </p:nvSpPr>
        <p:spPr>
          <a:xfrm>
            <a:off x="6413875" y="6419321"/>
            <a:ext cx="2626040" cy="338554"/>
          </a:xfrm>
          <a:prstGeom prst="rect">
            <a:avLst/>
          </a:prstGeom>
          <a:noFill/>
        </p:spPr>
        <p:txBody>
          <a:bodyPr wrap="none" rtlCol="0">
            <a:spAutoFit/>
          </a:bodyPr>
          <a:lstStyle/>
          <a:p>
            <a:r>
              <a:rPr lang="en-US" sz="1600" dirty="0" smtClean="0">
                <a:latin typeface="Helvetica"/>
                <a:cs typeface="Helvetica"/>
              </a:rPr>
              <a:t>Moore et al., </a:t>
            </a:r>
            <a:r>
              <a:rPr lang="en-US" sz="1600" i="1" dirty="0" smtClean="0">
                <a:latin typeface="Helvetica"/>
                <a:cs typeface="Helvetica"/>
              </a:rPr>
              <a:t>Science</a:t>
            </a:r>
            <a:r>
              <a:rPr lang="en-US" sz="1600" dirty="0" smtClean="0">
                <a:latin typeface="Helvetica"/>
                <a:cs typeface="Helvetica"/>
              </a:rPr>
              <a:t> 2017</a:t>
            </a:r>
            <a:endParaRPr lang="en-US" sz="1600" dirty="0">
              <a:latin typeface="Helvetica"/>
              <a:cs typeface="Helvetica"/>
            </a:endParaRPr>
          </a:p>
        </p:txBody>
      </p:sp>
      <p:sp>
        <p:nvSpPr>
          <p:cNvPr id="5" name="Title 4"/>
          <p:cNvSpPr>
            <a:spLocks noGrp="1"/>
          </p:cNvSpPr>
          <p:nvPr>
            <p:ph type="title"/>
          </p:nvPr>
        </p:nvSpPr>
        <p:spPr>
          <a:xfrm>
            <a:off x="0" y="0"/>
            <a:ext cx="9144000" cy="860238"/>
          </a:xfrm>
        </p:spPr>
        <p:txBody>
          <a:bodyPr>
            <a:normAutofit/>
          </a:bodyPr>
          <a:lstStyle/>
          <a:p>
            <a:r>
              <a:rPr lang="en-US" sz="2400" dirty="0" smtClean="0">
                <a:solidFill>
                  <a:schemeClr val="bg1"/>
                </a:solidFill>
                <a:latin typeface="Helvetica"/>
                <a:cs typeface="Helvetica"/>
              </a:rPr>
              <a:t>Similar dendritic events are seen in freely moving animals</a:t>
            </a:r>
            <a:endParaRPr lang="en-US" sz="2400" i="1" dirty="0">
              <a:solidFill>
                <a:schemeClr val="bg1"/>
              </a:solidFill>
              <a:latin typeface="Helvetica"/>
              <a:cs typeface="Helvetica"/>
            </a:endParaRPr>
          </a:p>
        </p:txBody>
      </p:sp>
      <p:pic>
        <p:nvPicPr>
          <p:cNvPr id="2" name="Picture 1" descr="Screen Shot 2017-09-13 at 00.44.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9348"/>
            <a:ext cx="9144000" cy="3051281"/>
          </a:xfrm>
          <a:prstGeom prst="rect">
            <a:avLst/>
          </a:prstGeom>
        </p:spPr>
      </p:pic>
    </p:spTree>
    <p:extLst>
      <p:ext uri="{BB962C8B-B14F-4D97-AF65-F5344CB8AC3E}">
        <p14:creationId xmlns:p14="http://schemas.microsoft.com/office/powerpoint/2010/main" val="22045381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11718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118533"/>
            <a:ext cx="9144000" cy="897467"/>
          </a:xfrm>
        </p:spPr>
        <p:txBody>
          <a:bodyPr>
            <a:normAutofit fontScale="92500" lnSpcReduction="10000"/>
          </a:bodyPr>
          <a:lstStyle/>
          <a:p>
            <a:pPr marL="0" indent="0" algn="ctr">
              <a:buNone/>
            </a:pPr>
            <a:r>
              <a:rPr lang="en-US" sz="2800" dirty="0"/>
              <a:t>A</a:t>
            </a:r>
            <a:r>
              <a:rPr lang="en-US" sz="2800" dirty="0" smtClean="0"/>
              <a:t> variety of integration mechanisms in dendrites:</a:t>
            </a:r>
          </a:p>
          <a:p>
            <a:pPr marL="0" indent="0" algn="ctr">
              <a:buNone/>
            </a:pPr>
            <a:r>
              <a:rPr lang="en-US" sz="2800" dirty="0" smtClean="0"/>
              <a:t>EPSP boosting, Na</a:t>
            </a:r>
            <a:r>
              <a:rPr lang="en-US" sz="2800" baseline="30000" dirty="0" smtClean="0"/>
              <a:t>+</a:t>
            </a:r>
            <a:r>
              <a:rPr lang="en-US" sz="2800" dirty="0" smtClean="0"/>
              <a:t> spikes, NMDA spikes, Ca</a:t>
            </a:r>
            <a:r>
              <a:rPr lang="en-US" sz="2800" baseline="30000" dirty="0" smtClean="0"/>
              <a:t>2+</a:t>
            </a:r>
            <a:r>
              <a:rPr lang="en-US" sz="2800" dirty="0" smtClean="0"/>
              <a:t> spikes …</a:t>
            </a:r>
            <a:endParaRPr lang="en-US" sz="2800" dirty="0"/>
          </a:p>
        </p:txBody>
      </p:sp>
      <p:sp>
        <p:nvSpPr>
          <p:cNvPr id="6" name="Content Placeholder 2"/>
          <p:cNvSpPr txBox="1">
            <a:spLocks/>
          </p:cNvSpPr>
          <p:nvPr/>
        </p:nvSpPr>
        <p:spPr>
          <a:xfrm>
            <a:off x="0" y="5469749"/>
            <a:ext cx="9144000" cy="121305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smtClean="0"/>
              <a:t>… but which of these are engaged by synaptic inputs </a:t>
            </a:r>
            <a:r>
              <a:rPr lang="en-US" sz="2400" i="1" dirty="0" smtClean="0"/>
              <a:t>in vivo </a:t>
            </a:r>
            <a:r>
              <a:rPr lang="en-US" sz="2400" dirty="0" smtClean="0"/>
              <a:t>and how does this affect AP output – and thus sensory processing?</a:t>
            </a:r>
            <a:endParaRPr lang="en-US" sz="2400" dirty="0"/>
          </a:p>
        </p:txBody>
      </p:sp>
      <p:pic>
        <p:nvPicPr>
          <p:cNvPr id="11" name="Picture 10"/>
          <p:cNvPicPr>
            <a:picLocks noChangeAspect="1"/>
          </p:cNvPicPr>
          <p:nvPr/>
        </p:nvPicPr>
        <p:blipFill>
          <a:blip r:embed="rId3"/>
          <a:stretch>
            <a:fillRect/>
          </a:stretch>
        </p:blipFill>
        <p:spPr>
          <a:xfrm>
            <a:off x="1778000" y="1756832"/>
            <a:ext cx="5181600" cy="3526743"/>
          </a:xfrm>
          <a:prstGeom prst="rect">
            <a:avLst/>
          </a:prstGeom>
        </p:spPr>
      </p:pic>
      <p:sp>
        <p:nvSpPr>
          <p:cNvPr id="12" name="TextBox 11"/>
          <p:cNvSpPr txBox="1"/>
          <p:nvPr/>
        </p:nvSpPr>
        <p:spPr>
          <a:xfrm>
            <a:off x="203199" y="1439336"/>
            <a:ext cx="3843867" cy="369332"/>
          </a:xfrm>
          <a:prstGeom prst="rect">
            <a:avLst/>
          </a:prstGeom>
          <a:noFill/>
        </p:spPr>
        <p:txBody>
          <a:bodyPr wrap="square" rtlCol="0">
            <a:spAutoFit/>
          </a:bodyPr>
          <a:lstStyle/>
          <a:p>
            <a:r>
              <a:rPr lang="en-US" dirty="0" smtClean="0"/>
              <a:t>for example: NMDA spike</a:t>
            </a:r>
            <a:endParaRPr lang="en-US" dirty="0"/>
          </a:p>
        </p:txBody>
      </p:sp>
    </p:spTree>
    <p:extLst>
      <p:ext uri="{BB962C8B-B14F-4D97-AF65-F5344CB8AC3E}">
        <p14:creationId xmlns:p14="http://schemas.microsoft.com/office/powerpoint/2010/main" val="3347245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a:xfrm>
            <a:off x="304800" y="228600"/>
            <a:ext cx="8534400" cy="1143000"/>
          </a:xfrm>
        </p:spPr>
        <p:txBody>
          <a:bodyPr>
            <a:normAutofit/>
          </a:bodyPr>
          <a:lstStyle/>
          <a:p>
            <a:pPr eaLnBrk="1" hangingPunct="1"/>
            <a:r>
              <a:rPr lang="de-DE" sz="3200" b="1" dirty="0" smtClean="0">
                <a:solidFill>
                  <a:srgbClr val="0C706B"/>
                </a:solidFill>
                <a:latin typeface="Helvetica" charset="0"/>
                <a:ea typeface="ＭＳ Ｐゴシック" charset="0"/>
                <a:cs typeface="ＭＳ Ｐゴシック" charset="0"/>
              </a:rPr>
              <a:t>Lea Goetz</a:t>
            </a:r>
            <a:endParaRPr lang="de-DE" sz="4000" dirty="0">
              <a:latin typeface="Calibri" charset="0"/>
              <a:ea typeface="ＭＳ Ｐゴシック" charset="0"/>
              <a:cs typeface="ＭＳ Ｐゴシック" charset="0"/>
            </a:endParaRPr>
          </a:p>
        </p:txBody>
      </p:sp>
      <p:pic>
        <p:nvPicPr>
          <p:cNvPr id="2" name="Picture 1" descr="Screen Shot 2018-01-12 at 12.09.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801" y="1727638"/>
            <a:ext cx="4427451" cy="4258277"/>
          </a:xfrm>
          <a:prstGeom prst="rect">
            <a:avLst/>
          </a:prstGeom>
        </p:spPr>
      </p:pic>
    </p:spTree>
    <p:extLst>
      <p:ext uri="{BB962C8B-B14F-4D97-AF65-F5344CB8AC3E}">
        <p14:creationId xmlns:p14="http://schemas.microsoft.com/office/powerpoint/2010/main" val="14675712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33794" name="Title 1"/>
          <p:cNvSpPr>
            <a:spLocks noGrp="1"/>
          </p:cNvSpPr>
          <p:nvPr>
            <p:ph type="title"/>
          </p:nvPr>
        </p:nvSpPr>
        <p:spPr>
          <a:xfrm>
            <a:off x="457200" y="0"/>
            <a:ext cx="8229600" cy="1143000"/>
          </a:xfrm>
        </p:spPr>
        <p:txBody>
          <a:bodyPr/>
          <a:lstStyle/>
          <a:p>
            <a:r>
              <a:rPr lang="en-US">
                <a:latin typeface="Times" charset="0"/>
                <a:ea typeface="ＭＳ Ｐゴシック" charset="0"/>
                <a:cs typeface="ＭＳ Ｐゴシック" charset="0"/>
              </a:rPr>
              <a:t>Questions</a:t>
            </a:r>
          </a:p>
        </p:txBody>
      </p:sp>
      <p:sp>
        <p:nvSpPr>
          <p:cNvPr id="3" name="Content Placeholder 2"/>
          <p:cNvSpPr>
            <a:spLocks noGrp="1"/>
          </p:cNvSpPr>
          <p:nvPr>
            <p:ph idx="1"/>
          </p:nvPr>
        </p:nvSpPr>
        <p:spPr/>
        <p:txBody>
          <a:bodyPr>
            <a:normAutofit fontScale="92500"/>
          </a:bodyPr>
          <a:lstStyle/>
          <a:p>
            <a:pPr>
              <a:defRPr/>
            </a:pPr>
            <a:r>
              <a:rPr lang="en-US" dirty="0"/>
              <a:t>W</a:t>
            </a:r>
            <a:r>
              <a:rPr lang="en-US" dirty="0" smtClean="0"/>
              <a:t>hat determines the output of a layer 2/3 pyramidal neuron in V1? </a:t>
            </a:r>
          </a:p>
          <a:p>
            <a:pPr>
              <a:defRPr/>
            </a:pPr>
            <a:endParaRPr lang="en-US" dirty="0" smtClean="0"/>
          </a:p>
          <a:p>
            <a:pPr>
              <a:defRPr/>
            </a:pPr>
            <a:r>
              <a:rPr lang="en-US" dirty="0" smtClean="0"/>
              <a:t>Which synaptic input patterns engage dendritic spikes </a:t>
            </a:r>
            <a:r>
              <a:rPr lang="en-US" i="1" dirty="0" smtClean="0"/>
              <a:t>in vivo</a:t>
            </a:r>
            <a:r>
              <a:rPr lang="en-US" dirty="0" smtClean="0"/>
              <a:t>?</a:t>
            </a:r>
          </a:p>
          <a:p>
            <a:pPr>
              <a:defRPr/>
            </a:pPr>
            <a:endParaRPr lang="en-US" dirty="0" smtClean="0"/>
          </a:p>
          <a:p>
            <a:pPr>
              <a:defRPr/>
            </a:pPr>
            <a:r>
              <a:rPr lang="en-US" dirty="0" smtClean="0"/>
              <a:t>What is the influence of synaptic inputs – via dendritic spikes – on the output of the neuron?</a:t>
            </a:r>
          </a:p>
          <a:p>
            <a:pPr marL="0" indent="0">
              <a:buFontTx/>
              <a:buNone/>
              <a:defRPr/>
            </a:pPr>
            <a:endParaRPr lang="en-US" dirty="0" smtClean="0"/>
          </a:p>
          <a:p>
            <a:pPr marL="0" indent="0">
              <a:buFontTx/>
              <a:buNone/>
              <a:defRPr/>
            </a:pPr>
            <a:endParaRPr lang="en-US" dirty="0"/>
          </a:p>
        </p:txBody>
      </p:sp>
    </p:spTree>
    <p:extLst>
      <p:ext uri="{BB962C8B-B14F-4D97-AF65-F5344CB8AC3E}">
        <p14:creationId xmlns:p14="http://schemas.microsoft.com/office/powerpoint/2010/main" val="18091958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00" y="1522413"/>
            <a:ext cx="8686800"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34819" name="Title 1"/>
          <p:cNvSpPr>
            <a:spLocks noGrp="1"/>
          </p:cNvSpPr>
          <p:nvPr>
            <p:ph type="title"/>
          </p:nvPr>
        </p:nvSpPr>
        <p:spPr>
          <a:xfrm>
            <a:off x="251520" y="28575"/>
            <a:ext cx="8712968" cy="1143000"/>
          </a:xfrm>
        </p:spPr>
        <p:txBody>
          <a:bodyPr/>
          <a:lstStyle/>
          <a:p>
            <a:r>
              <a:rPr lang="en-US" sz="3200" dirty="0" smtClean="0">
                <a:latin typeface="Times" charset="0"/>
                <a:ea typeface="ＭＳ Ｐゴシック" charset="0"/>
                <a:cs typeface="ＭＳ Ｐゴシック" charset="0"/>
              </a:rPr>
              <a:t>An active </a:t>
            </a:r>
            <a:r>
              <a:rPr lang="en-US" sz="3200" dirty="0">
                <a:latin typeface="Times" charset="0"/>
                <a:ea typeface="ＭＳ Ｐゴシック" charset="0"/>
                <a:cs typeface="ＭＳ Ｐゴシック" charset="0"/>
              </a:rPr>
              <a:t>biophysical model with </a:t>
            </a:r>
            <a:r>
              <a:rPr lang="en-US" sz="3200" i="1" dirty="0">
                <a:latin typeface="Times" charset="0"/>
                <a:ea typeface="ＭＳ Ｐゴシック" charset="0"/>
                <a:cs typeface="ＭＳ Ｐゴシック" charset="0"/>
              </a:rPr>
              <a:t>in vivo-</a:t>
            </a:r>
            <a:r>
              <a:rPr lang="en-US" sz="3200" dirty="0">
                <a:latin typeface="Times" charset="0"/>
                <a:ea typeface="ＭＳ Ｐゴシック" charset="0"/>
                <a:cs typeface="ＭＳ Ｐゴシック" charset="0"/>
              </a:rPr>
              <a:t>like input</a:t>
            </a:r>
          </a:p>
        </p:txBody>
      </p:sp>
      <p:sp>
        <p:nvSpPr>
          <p:cNvPr id="2" name="Rectangle 1"/>
          <p:cNvSpPr/>
          <p:nvPr/>
        </p:nvSpPr>
        <p:spPr>
          <a:xfrm>
            <a:off x="4716016" y="6381328"/>
            <a:ext cx="4320480" cy="338554"/>
          </a:xfrm>
          <a:prstGeom prst="rect">
            <a:avLst/>
          </a:prstGeom>
        </p:spPr>
        <p:txBody>
          <a:bodyPr wrap="square">
            <a:spAutoFit/>
          </a:bodyPr>
          <a:lstStyle/>
          <a:p>
            <a:pPr defTabSz="914400" eaLnBrk="0" fontAlgn="base" hangingPunct="0">
              <a:spcBef>
                <a:spcPct val="0"/>
              </a:spcBef>
              <a:spcAft>
                <a:spcPct val="0"/>
              </a:spcAft>
            </a:pPr>
            <a:r>
              <a:rPr lang="pt-BR" sz="1600" dirty="0" err="1">
                <a:solidFill>
                  <a:srgbClr val="000000"/>
                </a:solidFill>
                <a:latin typeface="Helvetica"/>
                <a:ea typeface="ＭＳ Ｐゴシック" charset="0"/>
                <a:cs typeface="Helvetica"/>
              </a:rPr>
              <a:t>Goetz</a:t>
            </a:r>
            <a:r>
              <a:rPr lang="pt-BR" sz="1600" dirty="0">
                <a:solidFill>
                  <a:srgbClr val="000000"/>
                </a:solidFill>
                <a:latin typeface="Helvetica"/>
                <a:ea typeface="ＭＳ Ｐゴシック" charset="0"/>
                <a:cs typeface="Helvetica"/>
              </a:rPr>
              <a:t> et al., PNAS </a:t>
            </a:r>
            <a:r>
              <a:rPr lang="pt-BR" sz="1600" b="1" dirty="0">
                <a:solidFill>
                  <a:srgbClr val="000000"/>
                </a:solidFill>
                <a:latin typeface="Helvetica"/>
                <a:ea typeface="ＭＳ Ｐゴシック" charset="0"/>
                <a:cs typeface="Helvetica"/>
              </a:rPr>
              <a:t>118</a:t>
            </a:r>
            <a:r>
              <a:rPr lang="pt-BR" sz="1600" dirty="0">
                <a:solidFill>
                  <a:srgbClr val="000000"/>
                </a:solidFill>
                <a:latin typeface="Helvetica"/>
                <a:ea typeface="ＭＳ Ｐゴシック" charset="0"/>
                <a:cs typeface="Helvetica"/>
              </a:rPr>
              <a:t>, e2017339118 (2021) </a:t>
            </a:r>
          </a:p>
        </p:txBody>
      </p:sp>
    </p:spTree>
    <p:extLst>
      <p:ext uri="{BB962C8B-B14F-4D97-AF65-F5344CB8AC3E}">
        <p14:creationId xmlns:p14="http://schemas.microsoft.com/office/powerpoint/2010/main" val="22292713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34819" name="Title 1"/>
          <p:cNvSpPr>
            <a:spLocks noGrp="1"/>
          </p:cNvSpPr>
          <p:nvPr>
            <p:ph type="title"/>
          </p:nvPr>
        </p:nvSpPr>
        <p:spPr>
          <a:xfrm>
            <a:off x="0" y="28575"/>
            <a:ext cx="9144000" cy="1143000"/>
          </a:xfrm>
        </p:spPr>
        <p:txBody>
          <a:bodyPr/>
          <a:lstStyle/>
          <a:p>
            <a:r>
              <a:rPr lang="en-US" sz="3100" dirty="0" smtClean="0">
                <a:latin typeface="Times" charset="0"/>
                <a:ea typeface="ＭＳ Ｐゴシック" charset="0"/>
                <a:cs typeface="ＭＳ Ｐゴシック" charset="0"/>
              </a:rPr>
              <a:t>Connection strength reflects response similarity </a:t>
            </a:r>
            <a:r>
              <a:rPr lang="en-US" sz="3100" i="1" dirty="0" smtClean="0">
                <a:latin typeface="Times" charset="0"/>
                <a:ea typeface="ＭＳ Ｐゴシック" charset="0"/>
                <a:cs typeface="ＭＳ Ｐゴシック" charset="0"/>
              </a:rPr>
              <a:t>in vivo</a:t>
            </a:r>
            <a:endParaRPr lang="en-US" sz="3100" i="1" dirty="0">
              <a:latin typeface="Times" charset="0"/>
              <a:ea typeface="ＭＳ Ｐゴシック" charset="0"/>
              <a:cs typeface="ＭＳ Ｐゴシック" charset="0"/>
            </a:endParaRPr>
          </a:p>
        </p:txBody>
      </p:sp>
      <p:pic>
        <p:nvPicPr>
          <p:cNvPr id="3" name="Picture 2" descr="Cossell et al.2015.Fi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56" y="1196752"/>
            <a:ext cx="7947992" cy="5359478"/>
          </a:xfrm>
          <a:prstGeom prst="rect">
            <a:avLst/>
          </a:prstGeom>
        </p:spPr>
      </p:pic>
      <p:sp>
        <p:nvSpPr>
          <p:cNvPr id="2" name="Rectangle 1"/>
          <p:cNvSpPr/>
          <p:nvPr/>
        </p:nvSpPr>
        <p:spPr>
          <a:xfrm>
            <a:off x="6444208" y="6381328"/>
            <a:ext cx="2592288" cy="338554"/>
          </a:xfrm>
          <a:prstGeom prst="rect">
            <a:avLst/>
          </a:prstGeom>
        </p:spPr>
        <p:txBody>
          <a:bodyPr wrap="square">
            <a:spAutoFit/>
          </a:bodyPr>
          <a:lstStyle/>
          <a:p>
            <a:pPr defTabSz="914400" eaLnBrk="0" fontAlgn="base" hangingPunct="0">
              <a:spcBef>
                <a:spcPct val="0"/>
              </a:spcBef>
              <a:spcAft>
                <a:spcPct val="0"/>
              </a:spcAft>
            </a:pPr>
            <a:r>
              <a:rPr lang="en-US" sz="1600" dirty="0" err="1" smtClean="0">
                <a:solidFill>
                  <a:srgbClr val="000000"/>
                </a:solidFill>
                <a:latin typeface="Helvetica"/>
                <a:ea typeface="ＭＳ Ｐゴシック" charset="0"/>
                <a:cs typeface="Helvetica"/>
              </a:rPr>
              <a:t>Cossell</a:t>
            </a:r>
            <a:r>
              <a:rPr lang="en-US" sz="1600" dirty="0" smtClean="0">
                <a:solidFill>
                  <a:srgbClr val="000000"/>
                </a:solidFill>
                <a:latin typeface="Helvetica"/>
                <a:ea typeface="ＭＳ Ｐゴシック" charset="0"/>
                <a:cs typeface="Helvetica"/>
              </a:rPr>
              <a:t> </a:t>
            </a:r>
            <a:r>
              <a:rPr lang="en-US" sz="1600" dirty="0">
                <a:solidFill>
                  <a:srgbClr val="000000"/>
                </a:solidFill>
                <a:latin typeface="Helvetica"/>
                <a:ea typeface="ＭＳ Ｐゴシック" charset="0"/>
                <a:cs typeface="Helvetica"/>
              </a:rPr>
              <a:t>et al., </a:t>
            </a:r>
            <a:r>
              <a:rPr lang="en-US" sz="1600" i="1" dirty="0">
                <a:solidFill>
                  <a:srgbClr val="000000"/>
                </a:solidFill>
                <a:latin typeface="Helvetica"/>
                <a:ea typeface="ＭＳ Ｐゴシック" charset="0"/>
                <a:cs typeface="Helvetica"/>
              </a:rPr>
              <a:t>Nature</a:t>
            </a:r>
            <a:r>
              <a:rPr lang="en-US" sz="1600" dirty="0">
                <a:solidFill>
                  <a:srgbClr val="000000"/>
                </a:solidFill>
                <a:latin typeface="Helvetica"/>
                <a:ea typeface="ＭＳ Ｐゴシック" charset="0"/>
                <a:cs typeface="Helvetica"/>
              </a:rPr>
              <a:t> </a:t>
            </a:r>
            <a:r>
              <a:rPr lang="en-US" sz="1600" dirty="0" smtClean="0">
                <a:solidFill>
                  <a:srgbClr val="000000"/>
                </a:solidFill>
                <a:latin typeface="Helvetica"/>
                <a:ea typeface="ＭＳ Ｐゴシック" charset="0"/>
                <a:cs typeface="Helvetica"/>
              </a:rPr>
              <a:t>2015</a:t>
            </a:r>
            <a:endParaRPr lang="en-US" sz="1600" dirty="0">
              <a:solidFill>
                <a:srgbClr val="000000"/>
              </a:solidFill>
              <a:latin typeface="Helvetica"/>
              <a:ea typeface="ＭＳ Ｐゴシック" charset="0"/>
              <a:cs typeface="Helvetica"/>
            </a:endParaRPr>
          </a:p>
        </p:txBody>
      </p:sp>
    </p:spTree>
    <p:extLst>
      <p:ext uri="{BB962C8B-B14F-4D97-AF65-F5344CB8AC3E}">
        <p14:creationId xmlns:p14="http://schemas.microsoft.com/office/powerpoint/2010/main" val="28516711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36866" name="Title 1"/>
          <p:cNvSpPr txBox="1">
            <a:spLocks/>
          </p:cNvSpPr>
          <p:nvPr/>
        </p:nvSpPr>
        <p:spPr bwMode="auto">
          <a:xfrm>
            <a:off x="468313" y="115888"/>
            <a:ext cx="82296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fontAlgn="base">
              <a:spcBef>
                <a:spcPct val="0"/>
              </a:spcBef>
              <a:spcAft>
                <a:spcPct val="0"/>
              </a:spcAft>
            </a:pPr>
            <a:r>
              <a:rPr lang="en-US" sz="2800">
                <a:solidFill>
                  <a:srgbClr val="000000"/>
                </a:solidFill>
              </a:rPr>
              <a:t>The model reproduces responses to visual stimulation</a:t>
            </a:r>
          </a:p>
          <a:p>
            <a:pPr algn="ctr" fontAlgn="base">
              <a:spcBef>
                <a:spcPct val="0"/>
              </a:spcBef>
              <a:spcAft>
                <a:spcPct val="0"/>
              </a:spcAft>
            </a:pPr>
            <a:r>
              <a:rPr lang="en-US" sz="2800">
                <a:solidFill>
                  <a:srgbClr val="000000"/>
                </a:solidFill>
              </a:rPr>
              <a:t>as observed </a:t>
            </a:r>
            <a:r>
              <a:rPr lang="en-US" sz="2800" i="1">
                <a:solidFill>
                  <a:srgbClr val="000000"/>
                </a:solidFill>
              </a:rPr>
              <a:t>in vivo</a:t>
            </a:r>
            <a:endParaRPr lang="en-GB" sz="2800" i="1">
              <a:solidFill>
                <a:srgbClr val="000000"/>
              </a:solidFill>
            </a:endParaRPr>
          </a:p>
        </p:txBody>
      </p:sp>
      <p:pic>
        <p:nvPicPr>
          <p:cNvPr id="36867" name="Picture 1" descr="I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14538"/>
            <a:ext cx="91440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5424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37890" name="Title 1"/>
          <p:cNvSpPr txBox="1">
            <a:spLocks/>
          </p:cNvSpPr>
          <p:nvPr/>
        </p:nvSpPr>
        <p:spPr bwMode="auto">
          <a:xfrm>
            <a:off x="468313" y="115888"/>
            <a:ext cx="82296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fontAlgn="base">
              <a:spcBef>
                <a:spcPct val="0"/>
              </a:spcBef>
              <a:spcAft>
                <a:spcPct val="0"/>
              </a:spcAft>
            </a:pPr>
            <a:r>
              <a:rPr lang="en-US" sz="2800" dirty="0">
                <a:solidFill>
                  <a:srgbClr val="000000"/>
                </a:solidFill>
              </a:rPr>
              <a:t>The model reproduces responses to visual stimulation</a:t>
            </a:r>
          </a:p>
          <a:p>
            <a:pPr algn="ctr" fontAlgn="base">
              <a:spcBef>
                <a:spcPct val="0"/>
              </a:spcBef>
              <a:spcAft>
                <a:spcPct val="0"/>
              </a:spcAft>
            </a:pPr>
            <a:r>
              <a:rPr lang="en-US" sz="2800" dirty="0">
                <a:solidFill>
                  <a:srgbClr val="000000"/>
                </a:solidFill>
              </a:rPr>
              <a:t>as observed </a:t>
            </a:r>
            <a:r>
              <a:rPr lang="en-US" sz="2800" i="1" dirty="0">
                <a:solidFill>
                  <a:srgbClr val="000000"/>
                </a:solidFill>
              </a:rPr>
              <a:t>in vivo</a:t>
            </a:r>
            <a:endParaRPr lang="en-GB" sz="2800" i="1" dirty="0">
              <a:solidFill>
                <a:srgbClr val="000000"/>
              </a:solidFill>
            </a:endParaRPr>
          </a:p>
        </p:txBody>
      </p:sp>
      <p:sp>
        <p:nvSpPr>
          <p:cNvPr id="2" name="Rectangle 1"/>
          <p:cNvSpPr/>
          <p:nvPr/>
        </p:nvSpPr>
        <p:spPr>
          <a:xfrm>
            <a:off x="7070725" y="1614488"/>
            <a:ext cx="4699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3" name="Rectangle 2"/>
          <p:cNvSpPr/>
          <p:nvPr/>
        </p:nvSpPr>
        <p:spPr>
          <a:xfrm>
            <a:off x="8229600" y="1233488"/>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pic>
        <p:nvPicPr>
          <p:cNvPr id="37893" name="Picture 3" descr="I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96975"/>
            <a:ext cx="90297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0782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1718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sp>
        <p:nvSpPr>
          <p:cNvPr id="7" name="Title 1"/>
          <p:cNvSpPr txBox="1">
            <a:spLocks/>
          </p:cNvSpPr>
          <p:nvPr/>
        </p:nvSpPr>
        <p:spPr>
          <a:xfrm>
            <a:off x="457200" y="254000"/>
            <a:ext cx="8229600" cy="6826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pPr>
            <a:r>
              <a:rPr lang="en-US" sz="2800" dirty="0" smtClean="0">
                <a:solidFill>
                  <a:srgbClr val="000000"/>
                </a:solidFill>
                <a:latin typeface="Times"/>
                <a:cs typeface="Times"/>
              </a:rPr>
              <a:t>A detector for dendritic sodium spikes</a:t>
            </a:r>
            <a:endParaRPr lang="en-GB" sz="2800" dirty="0">
              <a:solidFill>
                <a:srgbClr val="000000"/>
              </a:solidFill>
              <a:latin typeface="Times"/>
              <a:cs typeface="Times"/>
            </a:endParaRPr>
          </a:p>
        </p:txBody>
      </p:sp>
      <p:sp>
        <p:nvSpPr>
          <p:cNvPr id="2" name="Rectangle 1"/>
          <p:cNvSpPr/>
          <p:nvPr/>
        </p:nvSpPr>
        <p:spPr>
          <a:xfrm>
            <a:off x="7070628" y="1615031"/>
            <a:ext cx="470330" cy="533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sp>
        <p:nvSpPr>
          <p:cNvPr id="3" name="Rectangle 2"/>
          <p:cNvSpPr/>
          <p:nvPr/>
        </p:nvSpPr>
        <p:spPr>
          <a:xfrm>
            <a:off x="8229600" y="1233747"/>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pic>
        <p:nvPicPr>
          <p:cNvPr id="4" name="Picture 3" descr="Screen Shot 2018-01-12 at 11.31.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2120093"/>
            <a:ext cx="8312727" cy="3740727"/>
          </a:xfrm>
          <a:prstGeom prst="rect">
            <a:avLst/>
          </a:prstGeom>
        </p:spPr>
      </p:pic>
    </p:spTree>
    <p:extLst>
      <p:ext uri="{BB962C8B-B14F-4D97-AF65-F5344CB8AC3E}">
        <p14:creationId xmlns:p14="http://schemas.microsoft.com/office/powerpoint/2010/main" val="42253245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11718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sp>
        <p:nvSpPr>
          <p:cNvPr id="7" name="Title 1"/>
          <p:cNvSpPr txBox="1">
            <a:spLocks/>
          </p:cNvSpPr>
          <p:nvPr/>
        </p:nvSpPr>
        <p:spPr>
          <a:xfrm>
            <a:off x="457200" y="254000"/>
            <a:ext cx="8229600" cy="6826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base">
              <a:spcAft>
                <a:spcPct val="0"/>
              </a:spcAft>
            </a:pPr>
            <a:r>
              <a:rPr lang="en-US" sz="2800" dirty="0" smtClean="0">
                <a:solidFill>
                  <a:srgbClr val="000000"/>
                </a:solidFill>
                <a:latin typeface="Times"/>
                <a:cs typeface="Times"/>
              </a:rPr>
              <a:t>A detector for dendritic NMDA spikes</a:t>
            </a:r>
            <a:endParaRPr lang="en-GB" sz="2800" dirty="0">
              <a:solidFill>
                <a:srgbClr val="000000"/>
              </a:solidFill>
              <a:latin typeface="Times"/>
              <a:cs typeface="Times"/>
            </a:endParaRPr>
          </a:p>
        </p:txBody>
      </p:sp>
      <p:sp>
        <p:nvSpPr>
          <p:cNvPr id="2" name="Rectangle 1"/>
          <p:cNvSpPr/>
          <p:nvPr/>
        </p:nvSpPr>
        <p:spPr>
          <a:xfrm>
            <a:off x="7070628" y="1615031"/>
            <a:ext cx="470330" cy="5331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sp>
        <p:nvSpPr>
          <p:cNvPr id="3" name="Rectangle 2"/>
          <p:cNvSpPr/>
          <p:nvPr/>
        </p:nvSpPr>
        <p:spPr>
          <a:xfrm>
            <a:off x="8229600" y="1233747"/>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pic>
        <p:nvPicPr>
          <p:cNvPr id="5" name="Picture 4" descr="Screen Shot 2018-01-12 at 11.32.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2169920"/>
            <a:ext cx="8312727" cy="3694545"/>
          </a:xfrm>
          <a:prstGeom prst="rect">
            <a:avLst/>
          </a:prstGeom>
        </p:spPr>
      </p:pic>
    </p:spTree>
    <p:extLst>
      <p:ext uri="{BB962C8B-B14F-4D97-AF65-F5344CB8AC3E}">
        <p14:creationId xmlns:p14="http://schemas.microsoft.com/office/powerpoint/2010/main" val="7308523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706B"/>
        </a:solidFill>
        <a:effectLst/>
      </p:bgPr>
    </p:bg>
    <p:spTree>
      <p:nvGrpSpPr>
        <p:cNvPr id="1" name=""/>
        <p:cNvGrpSpPr/>
        <p:nvPr/>
      </p:nvGrpSpPr>
      <p:grpSpPr>
        <a:xfrm>
          <a:off x="0" y="0"/>
          <a:ext cx="0" cy="0"/>
          <a:chOff x="0" y="0"/>
          <a:chExt cx="0" cy="0"/>
        </a:xfrm>
      </p:grpSpPr>
      <p:pic>
        <p:nvPicPr>
          <p:cNvPr id="8195" name="Picture 3" descr="&#10;Cajal1894.jpg                                                  00048D4ASystem9                        B61204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
            <a:ext cx="10634663" cy="7561263"/>
          </a:xfrm>
          <a:prstGeom prst="rect">
            <a:avLst/>
          </a:prstGeom>
          <a:noFill/>
          <a:extLst>
            <a:ext uri="{909E8E84-426E-40dd-AFC4-6F175D3DCCD1}">
              <a14:hiddenFill xmlns:a14="http://schemas.microsoft.com/office/drawing/2010/main">
                <a:solidFill>
                  <a:srgbClr val="FFFFFF"/>
                </a:solidFill>
              </a14:hiddenFill>
            </a:ext>
          </a:extLst>
        </p:spPr>
      </p:pic>
      <p:sp>
        <p:nvSpPr>
          <p:cNvPr id="8194" name="Rectangle 2"/>
          <p:cNvSpPr>
            <a:spLocks noGrp="1" noChangeArrowheads="1"/>
          </p:cNvSpPr>
          <p:nvPr>
            <p:ph type="title"/>
          </p:nvPr>
        </p:nvSpPr>
        <p:spPr>
          <a:xfrm>
            <a:off x="-612576" y="0"/>
            <a:ext cx="10287000" cy="1143000"/>
          </a:xfrm>
        </p:spPr>
        <p:txBody>
          <a:bodyPr/>
          <a:lstStyle/>
          <a:p>
            <a:r>
              <a:rPr lang="de-DE" sz="3400" b="1" dirty="0">
                <a:solidFill>
                  <a:schemeClr val="bg1"/>
                </a:solidFill>
                <a:latin typeface="Helvetica" charset="0"/>
              </a:rPr>
              <a:t>Pyramidal </a:t>
            </a:r>
            <a:r>
              <a:rPr lang="de-DE" sz="3400" b="1" dirty="0" err="1">
                <a:solidFill>
                  <a:schemeClr val="bg1"/>
                </a:solidFill>
                <a:latin typeface="Helvetica" charset="0"/>
              </a:rPr>
              <a:t>cell</a:t>
            </a:r>
            <a:r>
              <a:rPr lang="de-DE" sz="3400" b="1" dirty="0">
                <a:solidFill>
                  <a:schemeClr val="bg1"/>
                </a:solidFill>
                <a:latin typeface="Helvetica" charset="0"/>
              </a:rPr>
              <a:t> </a:t>
            </a:r>
            <a:r>
              <a:rPr lang="de-DE" sz="3400" b="1" dirty="0" err="1">
                <a:solidFill>
                  <a:schemeClr val="bg1"/>
                </a:solidFill>
                <a:latin typeface="Helvetica" charset="0"/>
              </a:rPr>
              <a:t>development</a:t>
            </a:r>
            <a:r>
              <a:rPr lang="de-DE" sz="3400" b="1" dirty="0">
                <a:solidFill>
                  <a:schemeClr val="bg1"/>
                </a:solidFill>
                <a:latin typeface="Helvetica" charset="0"/>
              </a:rPr>
              <a:t> in </a:t>
            </a:r>
            <a:r>
              <a:rPr lang="de-DE" sz="3400" b="1" dirty="0" err="1">
                <a:solidFill>
                  <a:schemeClr val="bg1"/>
                </a:solidFill>
                <a:latin typeface="Helvetica" charset="0"/>
              </a:rPr>
              <a:t>vertebrates</a:t>
            </a:r>
            <a:endParaRPr lang="de-DE" dirty="0"/>
          </a:p>
        </p:txBody>
      </p:sp>
      <p:sp>
        <p:nvSpPr>
          <p:cNvPr id="8196" name="Text Box 4"/>
          <p:cNvSpPr txBox="1">
            <a:spLocks noChangeArrowheads="1"/>
          </p:cNvSpPr>
          <p:nvPr/>
        </p:nvSpPr>
        <p:spPr bwMode="auto">
          <a:xfrm>
            <a:off x="7812360" y="6381328"/>
            <a:ext cx="12227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914400" eaLnBrk="0" fontAlgn="base" hangingPunct="0">
              <a:spcBef>
                <a:spcPct val="0"/>
              </a:spcBef>
              <a:spcAft>
                <a:spcPct val="0"/>
              </a:spcAft>
            </a:pPr>
            <a:r>
              <a:rPr lang="de-DE" sz="1600" dirty="0" smtClean="0">
                <a:solidFill>
                  <a:srgbClr val="FFFFFF"/>
                </a:solidFill>
                <a:latin typeface="Helvetica" charset="0"/>
                <a:ea typeface="ＭＳ Ｐゴシック" charset="0"/>
                <a:cs typeface="ＭＳ Ｐゴシック" charset="0"/>
              </a:rPr>
              <a:t>Cajal, 1894</a:t>
            </a:r>
            <a:endParaRPr lang="de-DE" sz="2400" dirty="0" smtClean="0">
              <a:solidFill>
                <a:srgbClr val="000000"/>
              </a:solidFill>
              <a:latin typeface="Times" charset="0"/>
              <a:ea typeface="ＭＳ Ｐゴシック" charset="0"/>
              <a:cs typeface="ＭＳ Ｐゴシック" charset="0"/>
            </a:endParaRPr>
          </a:p>
        </p:txBody>
      </p:sp>
    </p:spTree>
    <p:extLst>
      <p:ext uri="{BB962C8B-B14F-4D97-AF65-F5344CB8AC3E}">
        <p14:creationId xmlns:p14="http://schemas.microsoft.com/office/powerpoint/2010/main" val="7484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31746" name="Title 1"/>
          <p:cNvSpPr>
            <a:spLocks noGrp="1"/>
          </p:cNvSpPr>
          <p:nvPr>
            <p:ph type="title"/>
          </p:nvPr>
        </p:nvSpPr>
        <p:spPr>
          <a:xfrm>
            <a:off x="0" y="28575"/>
            <a:ext cx="9144000" cy="1143000"/>
          </a:xfrm>
        </p:spPr>
        <p:txBody>
          <a:bodyPr/>
          <a:lstStyle/>
          <a:p>
            <a:r>
              <a:rPr lang="en-US" sz="2800" dirty="0">
                <a:latin typeface="Times" charset="0"/>
                <a:ea typeface="ＭＳ Ｐゴシック" charset="0"/>
                <a:cs typeface="ＭＳ Ｐゴシック" charset="0"/>
              </a:rPr>
              <a:t>Dendritic Na</a:t>
            </a:r>
            <a:r>
              <a:rPr lang="en-US" sz="2800" baseline="30000" dirty="0">
                <a:latin typeface="Times" charset="0"/>
                <a:ea typeface="ＭＳ Ｐゴシック" charset="0"/>
                <a:cs typeface="ＭＳ Ｐゴシック" charset="0"/>
              </a:rPr>
              <a:t>+</a:t>
            </a:r>
            <a:r>
              <a:rPr lang="en-US" sz="2800" dirty="0">
                <a:latin typeface="Times" charset="0"/>
                <a:ea typeface="ＭＳ Ｐゴシック" charset="0"/>
                <a:cs typeface="ＭＳ Ｐゴシック" charset="0"/>
              </a:rPr>
              <a:t> spikes and NMDA </a:t>
            </a:r>
            <a:r>
              <a:rPr lang="en-US" sz="2800" dirty="0" smtClean="0">
                <a:latin typeface="Times" charset="0"/>
                <a:ea typeface="ＭＳ Ｐゴシック" charset="0"/>
                <a:cs typeface="ＭＳ Ｐゴシック" charset="0"/>
              </a:rPr>
              <a:t>spikes </a:t>
            </a:r>
            <a:r>
              <a:rPr lang="en-US" sz="2800" dirty="0">
                <a:latin typeface="Times" charset="0"/>
                <a:ea typeface="ＭＳ Ｐゴシック" charset="0"/>
                <a:cs typeface="ＭＳ Ｐゴシック" charset="0"/>
              </a:rPr>
              <a:t>precede AP output</a:t>
            </a:r>
          </a:p>
        </p:txBody>
      </p:sp>
      <p:pic>
        <p:nvPicPr>
          <p:cNvPr id="3" name="M1export.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844824"/>
            <a:ext cx="9144000" cy="3657600"/>
          </a:xfrm>
          <a:prstGeom prst="rect">
            <a:avLst/>
          </a:prstGeom>
        </p:spPr>
      </p:pic>
    </p:spTree>
    <p:extLst>
      <p:ext uri="{BB962C8B-B14F-4D97-AF65-F5344CB8AC3E}">
        <p14:creationId xmlns:p14="http://schemas.microsoft.com/office/powerpoint/2010/main" val="1029944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43010" name="Title 1"/>
          <p:cNvSpPr>
            <a:spLocks noGrp="1"/>
          </p:cNvSpPr>
          <p:nvPr>
            <p:ph type="title"/>
          </p:nvPr>
        </p:nvSpPr>
        <p:spPr>
          <a:xfrm>
            <a:off x="250825" y="28575"/>
            <a:ext cx="8713788" cy="1143000"/>
          </a:xfrm>
        </p:spPr>
        <p:txBody>
          <a:bodyPr/>
          <a:lstStyle/>
          <a:p>
            <a:r>
              <a:rPr lang="en-US" sz="2800">
                <a:latin typeface="Times" charset="0"/>
                <a:ea typeface="ＭＳ Ｐゴシック" charset="0"/>
                <a:cs typeface="ＭＳ Ｐゴシック" charset="0"/>
              </a:rPr>
              <a:t>Strong but sparse synaptic inputs trigger dendritic spikes</a:t>
            </a:r>
            <a:endParaRPr lang="en-GB" sz="2800">
              <a:latin typeface="Times" charset="0"/>
              <a:ea typeface="ＭＳ Ｐゴシック" charset="0"/>
              <a:cs typeface="ＭＳ Ｐゴシック" charset="0"/>
            </a:endParaRPr>
          </a:p>
        </p:txBody>
      </p:sp>
      <p:sp>
        <p:nvSpPr>
          <p:cNvPr id="7" name="Rectangle 6"/>
          <p:cNvSpPr/>
          <p:nvPr/>
        </p:nvSpPr>
        <p:spPr>
          <a:xfrm>
            <a:off x="952500" y="1603375"/>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9" name="Rectangle 8"/>
          <p:cNvSpPr/>
          <p:nvPr/>
        </p:nvSpPr>
        <p:spPr>
          <a:xfrm>
            <a:off x="952500" y="3344863"/>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1" name="Rectangle 10"/>
          <p:cNvSpPr/>
          <p:nvPr/>
        </p:nvSpPr>
        <p:spPr>
          <a:xfrm>
            <a:off x="3554413" y="3344863"/>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2" name="Rectangle 11"/>
          <p:cNvSpPr/>
          <p:nvPr/>
        </p:nvSpPr>
        <p:spPr>
          <a:xfrm>
            <a:off x="1031875" y="5075238"/>
            <a:ext cx="571500"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3" name="Rectangle 12"/>
          <p:cNvSpPr/>
          <p:nvPr/>
        </p:nvSpPr>
        <p:spPr>
          <a:xfrm>
            <a:off x="3717925" y="5084763"/>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4" name="Rectangle 13"/>
          <p:cNvSpPr/>
          <p:nvPr/>
        </p:nvSpPr>
        <p:spPr>
          <a:xfrm>
            <a:off x="311150" y="1171575"/>
            <a:ext cx="444500" cy="619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pic>
        <p:nvPicPr>
          <p:cNvPr id="43017" name="Picture 2" descr="I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71613"/>
            <a:ext cx="9144000"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9667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38914" name="Title 1"/>
          <p:cNvSpPr>
            <a:spLocks noGrp="1"/>
          </p:cNvSpPr>
          <p:nvPr>
            <p:ph type="title"/>
          </p:nvPr>
        </p:nvSpPr>
        <p:spPr>
          <a:xfrm>
            <a:off x="250825" y="28575"/>
            <a:ext cx="8713788" cy="1143000"/>
          </a:xfrm>
        </p:spPr>
        <p:txBody>
          <a:bodyPr/>
          <a:lstStyle/>
          <a:p>
            <a:r>
              <a:rPr lang="en-US" sz="2800">
                <a:latin typeface="Times" charset="0"/>
                <a:ea typeface="ＭＳ Ｐゴシック" charset="0"/>
                <a:cs typeface="ＭＳ Ｐゴシック" charset="0"/>
              </a:rPr>
              <a:t>Strong but sparse synaptic inputs trigger dendritic spikes</a:t>
            </a:r>
            <a:endParaRPr lang="en-GB" sz="2800">
              <a:latin typeface="Times" charset="0"/>
              <a:ea typeface="ＭＳ Ｐゴシック" charset="0"/>
              <a:cs typeface="ＭＳ Ｐゴシック" charset="0"/>
            </a:endParaRPr>
          </a:p>
        </p:txBody>
      </p:sp>
      <p:sp>
        <p:nvSpPr>
          <p:cNvPr id="7" name="Rectangle 6"/>
          <p:cNvSpPr/>
          <p:nvPr/>
        </p:nvSpPr>
        <p:spPr>
          <a:xfrm>
            <a:off x="952500" y="1603375"/>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9" name="Rectangle 8"/>
          <p:cNvSpPr/>
          <p:nvPr/>
        </p:nvSpPr>
        <p:spPr>
          <a:xfrm>
            <a:off x="952500" y="3344863"/>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1" name="Rectangle 10"/>
          <p:cNvSpPr/>
          <p:nvPr/>
        </p:nvSpPr>
        <p:spPr>
          <a:xfrm>
            <a:off x="3554413" y="3344863"/>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2" name="Rectangle 11"/>
          <p:cNvSpPr/>
          <p:nvPr/>
        </p:nvSpPr>
        <p:spPr>
          <a:xfrm>
            <a:off x="1031875" y="5075238"/>
            <a:ext cx="571500"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3" name="Rectangle 12"/>
          <p:cNvSpPr/>
          <p:nvPr/>
        </p:nvSpPr>
        <p:spPr>
          <a:xfrm>
            <a:off x="3717925" y="5084763"/>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4" name="Rectangle 13"/>
          <p:cNvSpPr/>
          <p:nvPr/>
        </p:nvSpPr>
        <p:spPr>
          <a:xfrm>
            <a:off x="311150" y="1171575"/>
            <a:ext cx="444500" cy="619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pic>
        <p:nvPicPr>
          <p:cNvPr id="38921" name="Picture 3" descr="I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87550"/>
            <a:ext cx="91440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4093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40962" name="Title 1"/>
          <p:cNvSpPr>
            <a:spLocks noGrp="1"/>
          </p:cNvSpPr>
          <p:nvPr>
            <p:ph type="title"/>
          </p:nvPr>
        </p:nvSpPr>
        <p:spPr>
          <a:xfrm>
            <a:off x="250825" y="28575"/>
            <a:ext cx="8713788" cy="1143000"/>
          </a:xfrm>
        </p:spPr>
        <p:txBody>
          <a:bodyPr/>
          <a:lstStyle/>
          <a:p>
            <a:r>
              <a:rPr lang="en-US" sz="2800">
                <a:latin typeface="Times" charset="0"/>
                <a:ea typeface="ＭＳ Ｐゴシック" charset="0"/>
                <a:cs typeface="ＭＳ Ｐゴシック" charset="0"/>
              </a:rPr>
              <a:t>Strong but sparse synaptic inputs trigger dendritic spikes</a:t>
            </a:r>
            <a:endParaRPr lang="en-GB" sz="2800">
              <a:latin typeface="Times" charset="0"/>
              <a:ea typeface="ＭＳ Ｐゴシック" charset="0"/>
              <a:cs typeface="ＭＳ Ｐゴシック" charset="0"/>
            </a:endParaRPr>
          </a:p>
        </p:txBody>
      </p:sp>
      <p:sp>
        <p:nvSpPr>
          <p:cNvPr id="7" name="Rectangle 6"/>
          <p:cNvSpPr/>
          <p:nvPr/>
        </p:nvSpPr>
        <p:spPr>
          <a:xfrm>
            <a:off x="952500" y="1603375"/>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9" name="Rectangle 8"/>
          <p:cNvSpPr/>
          <p:nvPr/>
        </p:nvSpPr>
        <p:spPr>
          <a:xfrm>
            <a:off x="952500" y="3344863"/>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1" name="Rectangle 10"/>
          <p:cNvSpPr/>
          <p:nvPr/>
        </p:nvSpPr>
        <p:spPr>
          <a:xfrm>
            <a:off x="3554413" y="3344863"/>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2" name="Rectangle 11"/>
          <p:cNvSpPr/>
          <p:nvPr/>
        </p:nvSpPr>
        <p:spPr>
          <a:xfrm>
            <a:off x="1031875" y="5075238"/>
            <a:ext cx="571500"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3" name="Rectangle 12"/>
          <p:cNvSpPr/>
          <p:nvPr/>
        </p:nvSpPr>
        <p:spPr>
          <a:xfrm>
            <a:off x="3717925" y="5084763"/>
            <a:ext cx="650875" cy="3651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14" name="Rectangle 13"/>
          <p:cNvSpPr/>
          <p:nvPr/>
        </p:nvSpPr>
        <p:spPr>
          <a:xfrm>
            <a:off x="311150" y="1171575"/>
            <a:ext cx="444500" cy="619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pic>
        <p:nvPicPr>
          <p:cNvPr id="40969" name="Picture 4" descr="I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268413"/>
            <a:ext cx="5189537"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941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46082" name="Title 1"/>
          <p:cNvSpPr>
            <a:spLocks noGrp="1"/>
          </p:cNvSpPr>
          <p:nvPr>
            <p:ph type="title"/>
          </p:nvPr>
        </p:nvSpPr>
        <p:spPr>
          <a:xfrm>
            <a:off x="0" y="28575"/>
            <a:ext cx="9144000" cy="1143000"/>
          </a:xfrm>
        </p:spPr>
        <p:txBody>
          <a:bodyPr/>
          <a:lstStyle/>
          <a:p>
            <a:r>
              <a:rPr lang="en-US" sz="2800" dirty="0">
                <a:latin typeface="Times" charset="0"/>
                <a:ea typeface="ＭＳ Ｐゴシック" charset="0"/>
                <a:cs typeface="ＭＳ Ｐゴシック" charset="0"/>
              </a:rPr>
              <a:t>Dendritic Na</a:t>
            </a:r>
            <a:r>
              <a:rPr lang="en-US" sz="2800" baseline="30000" dirty="0">
                <a:latin typeface="Times" charset="0"/>
                <a:ea typeface="ＭＳ Ｐゴシック" charset="0"/>
                <a:cs typeface="ＭＳ Ｐゴシック" charset="0"/>
              </a:rPr>
              <a:t>+</a:t>
            </a:r>
            <a:r>
              <a:rPr lang="en-US" sz="2800" dirty="0">
                <a:latin typeface="Times" charset="0"/>
                <a:ea typeface="ＭＳ Ｐゴシック" charset="0"/>
                <a:cs typeface="ＭＳ Ｐゴシック" charset="0"/>
              </a:rPr>
              <a:t> spikes and NMDA </a:t>
            </a:r>
            <a:r>
              <a:rPr lang="en-US" sz="2800" dirty="0" smtClean="0">
                <a:latin typeface="Times" charset="0"/>
                <a:ea typeface="ＭＳ Ｐゴシック" charset="0"/>
                <a:cs typeface="ＭＳ Ｐゴシック" charset="0"/>
              </a:rPr>
              <a:t>spikes </a:t>
            </a:r>
            <a:r>
              <a:rPr lang="en-US" sz="2800" dirty="0">
                <a:latin typeface="Times" charset="0"/>
                <a:ea typeface="ＭＳ Ｐゴシック" charset="0"/>
                <a:cs typeface="ＭＳ Ｐゴシック" charset="0"/>
              </a:rPr>
              <a:t>precede AP output</a:t>
            </a:r>
            <a:endParaRPr lang="en-US" sz="2800" i="1" dirty="0">
              <a:latin typeface="Times" charset="0"/>
              <a:ea typeface="ＭＳ Ｐゴシック" charset="0"/>
              <a:cs typeface="ＭＳ Ｐゴシック" charset="0"/>
            </a:endParaRPr>
          </a:p>
        </p:txBody>
      </p:sp>
      <p:pic>
        <p:nvPicPr>
          <p:cNvPr id="46083" name="Picture 3" descr="I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243013"/>
            <a:ext cx="5364162" cy="56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65004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47106" name="Title 1"/>
          <p:cNvSpPr>
            <a:spLocks noGrp="1"/>
          </p:cNvSpPr>
          <p:nvPr>
            <p:ph type="title"/>
          </p:nvPr>
        </p:nvSpPr>
        <p:spPr>
          <a:xfrm>
            <a:off x="457200" y="28575"/>
            <a:ext cx="8229600" cy="1143000"/>
          </a:xfrm>
        </p:spPr>
        <p:txBody>
          <a:bodyPr/>
          <a:lstStyle/>
          <a:p>
            <a:r>
              <a:rPr lang="en-US" sz="2800" dirty="0" smtClean="0">
                <a:latin typeface="Times" charset="0"/>
                <a:ea typeface="ＭＳ Ｐゴシック" charset="0"/>
                <a:cs typeface="ＭＳ Ｐゴシック" charset="0"/>
              </a:rPr>
              <a:t>Dendritic NMDA and </a:t>
            </a:r>
            <a:r>
              <a:rPr lang="en-US" sz="2800" dirty="0">
                <a:latin typeface="Times" charset="0"/>
                <a:ea typeface="ＭＳ Ｐゴシック" charset="0"/>
                <a:cs typeface="ＭＳ Ｐゴシック" charset="0"/>
              </a:rPr>
              <a:t>Na</a:t>
            </a:r>
            <a:r>
              <a:rPr lang="en-US" sz="2800" baseline="30000" dirty="0">
                <a:latin typeface="Times" charset="0"/>
                <a:ea typeface="ＭＳ Ｐゴシック" charset="0"/>
                <a:cs typeface="ＭＳ Ｐゴシック" charset="0"/>
              </a:rPr>
              <a:t>+</a:t>
            </a:r>
            <a:r>
              <a:rPr lang="en-US" sz="2800" dirty="0">
                <a:latin typeface="Times" charset="0"/>
                <a:ea typeface="ＭＳ Ｐゴシック" charset="0"/>
                <a:cs typeface="ＭＳ Ｐゴシック" charset="0"/>
              </a:rPr>
              <a:t> spikes </a:t>
            </a:r>
            <a:r>
              <a:rPr lang="en-US" sz="2800" dirty="0" smtClean="0">
                <a:latin typeface="Times" charset="0"/>
                <a:ea typeface="ＭＳ Ｐゴシック" charset="0"/>
                <a:cs typeface="ＭＳ Ｐゴシック" charset="0"/>
              </a:rPr>
              <a:t>determine</a:t>
            </a:r>
            <a:r>
              <a:rPr lang="en-US" sz="2800" dirty="0">
                <a:latin typeface="Times" charset="0"/>
                <a:ea typeface="ＭＳ Ｐゴシック" charset="0"/>
                <a:cs typeface="ＭＳ Ｐゴシック" charset="0"/>
              </a:rPr>
              <a:t/>
            </a:r>
            <a:br>
              <a:rPr lang="en-US" sz="2800" dirty="0">
                <a:latin typeface="Times" charset="0"/>
                <a:ea typeface="ＭＳ Ｐゴシック" charset="0"/>
                <a:cs typeface="ＭＳ Ｐゴシック" charset="0"/>
              </a:rPr>
            </a:br>
            <a:r>
              <a:rPr lang="en-US" sz="2800" dirty="0" smtClean="0">
                <a:latin typeface="Times" charset="0"/>
                <a:ea typeface="ＭＳ Ｐゴシック" charset="0"/>
                <a:cs typeface="ＭＳ Ｐゴシック" charset="0"/>
              </a:rPr>
              <a:t>action potential </a:t>
            </a:r>
            <a:r>
              <a:rPr lang="en-US" sz="2800" dirty="0">
                <a:latin typeface="Times" charset="0"/>
                <a:ea typeface="ＭＳ Ｐゴシック" charset="0"/>
                <a:cs typeface="ＭＳ Ｐゴシック" charset="0"/>
              </a:rPr>
              <a:t>output</a:t>
            </a:r>
            <a:r>
              <a:rPr lang="en-GB" sz="2800" dirty="0">
                <a:latin typeface="Times" charset="0"/>
                <a:ea typeface="ＭＳ Ｐゴシック" charset="0"/>
                <a:cs typeface="ＭＳ Ｐゴシック" charset="0"/>
              </a:rPr>
              <a:t> </a:t>
            </a:r>
            <a:endParaRPr lang="en-US" sz="2800" i="1" dirty="0">
              <a:latin typeface="Times" charset="0"/>
              <a:ea typeface="ＭＳ Ｐゴシック" charset="0"/>
              <a:cs typeface="ＭＳ Ｐゴシック" charset="0"/>
            </a:endParaRPr>
          </a:p>
        </p:txBody>
      </p:sp>
      <p:pic>
        <p:nvPicPr>
          <p:cNvPr id="47107" name="Picture 2" descr="I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68425"/>
            <a:ext cx="914400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9924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1718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sp>
        <p:nvSpPr>
          <p:cNvPr id="2" name="Title 1"/>
          <p:cNvSpPr>
            <a:spLocks noGrp="1"/>
          </p:cNvSpPr>
          <p:nvPr>
            <p:ph type="title"/>
          </p:nvPr>
        </p:nvSpPr>
        <p:spPr>
          <a:xfrm>
            <a:off x="457200" y="28856"/>
            <a:ext cx="8229600" cy="1143000"/>
          </a:xfrm>
        </p:spPr>
        <p:txBody>
          <a:bodyPr>
            <a:noAutofit/>
          </a:bodyPr>
          <a:lstStyle/>
          <a:p>
            <a:r>
              <a:rPr lang="en-US" sz="2800" dirty="0" smtClean="0">
                <a:latin typeface="Times"/>
                <a:cs typeface="Times"/>
              </a:rPr>
              <a:t>Dendritic </a:t>
            </a:r>
            <a:r>
              <a:rPr lang="en-US" sz="2800" dirty="0">
                <a:latin typeface="Times"/>
                <a:cs typeface="Times"/>
              </a:rPr>
              <a:t>spikes enable the strongest </a:t>
            </a:r>
            <a:r>
              <a:rPr lang="en-US" sz="2800" dirty="0" smtClean="0">
                <a:latin typeface="Times"/>
                <a:cs typeface="Times"/>
              </a:rPr>
              <a:t>synapses </a:t>
            </a:r>
            <a:r>
              <a:rPr lang="en-US" sz="2800" dirty="0">
                <a:latin typeface="Times"/>
                <a:cs typeface="Times"/>
              </a:rPr>
              <a:t>to control </a:t>
            </a:r>
            <a:r>
              <a:rPr lang="en-US" sz="2800" dirty="0" smtClean="0">
                <a:latin typeface="Times"/>
                <a:cs typeface="Times"/>
              </a:rPr>
              <a:t>action potential </a:t>
            </a:r>
            <a:r>
              <a:rPr lang="en-US" sz="2800" dirty="0">
                <a:latin typeface="Times"/>
                <a:cs typeface="Times"/>
              </a:rPr>
              <a:t>output and its orientation </a:t>
            </a:r>
            <a:r>
              <a:rPr lang="en-US" sz="2800" dirty="0" smtClean="0">
                <a:latin typeface="Times"/>
                <a:cs typeface="Times"/>
              </a:rPr>
              <a:t>tuning </a:t>
            </a:r>
            <a:endParaRPr lang="en-GB" sz="2800" dirty="0">
              <a:latin typeface="Times"/>
              <a:cs typeface="Times"/>
            </a:endParaRPr>
          </a:p>
        </p:txBody>
      </p:sp>
      <p:sp>
        <p:nvSpPr>
          <p:cNvPr id="4" name="Rectangle 3"/>
          <p:cNvSpPr/>
          <p:nvPr/>
        </p:nvSpPr>
        <p:spPr>
          <a:xfrm>
            <a:off x="170936" y="1466849"/>
            <a:ext cx="686314" cy="67627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pic>
        <p:nvPicPr>
          <p:cNvPr id="6" name="Picture 5" descr="Goetz et al.2021.Fig6 part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7" y="1412776"/>
            <a:ext cx="8312727" cy="5160015"/>
          </a:xfrm>
          <a:prstGeom prst="rect">
            <a:avLst/>
          </a:prstGeom>
        </p:spPr>
      </p:pic>
    </p:spTree>
    <p:extLst>
      <p:ext uri="{BB962C8B-B14F-4D97-AF65-F5344CB8AC3E}">
        <p14:creationId xmlns:p14="http://schemas.microsoft.com/office/powerpoint/2010/main" val="83127777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17185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sp>
        <p:nvSpPr>
          <p:cNvPr id="2" name="Title 1"/>
          <p:cNvSpPr>
            <a:spLocks noGrp="1"/>
          </p:cNvSpPr>
          <p:nvPr>
            <p:ph type="title"/>
          </p:nvPr>
        </p:nvSpPr>
        <p:spPr>
          <a:xfrm>
            <a:off x="457200" y="28856"/>
            <a:ext cx="8229600" cy="1143000"/>
          </a:xfrm>
        </p:spPr>
        <p:txBody>
          <a:bodyPr>
            <a:noAutofit/>
          </a:bodyPr>
          <a:lstStyle/>
          <a:p>
            <a:r>
              <a:rPr lang="en-US" sz="2800" dirty="0" smtClean="0">
                <a:latin typeface="Times"/>
                <a:cs typeface="Times"/>
              </a:rPr>
              <a:t>Dendritic </a:t>
            </a:r>
            <a:r>
              <a:rPr lang="en-US" sz="2800" dirty="0">
                <a:latin typeface="Times"/>
                <a:cs typeface="Times"/>
              </a:rPr>
              <a:t>spikes enable the strongest </a:t>
            </a:r>
            <a:r>
              <a:rPr lang="en-US" sz="2800" dirty="0" smtClean="0">
                <a:latin typeface="Times"/>
                <a:cs typeface="Times"/>
              </a:rPr>
              <a:t>synapses </a:t>
            </a:r>
            <a:r>
              <a:rPr lang="en-US" sz="2800" dirty="0">
                <a:latin typeface="Times"/>
                <a:cs typeface="Times"/>
              </a:rPr>
              <a:t>to control </a:t>
            </a:r>
            <a:r>
              <a:rPr lang="en-US" sz="2800" dirty="0" smtClean="0">
                <a:latin typeface="Times"/>
                <a:cs typeface="Times"/>
              </a:rPr>
              <a:t>action potential </a:t>
            </a:r>
            <a:r>
              <a:rPr lang="en-US" sz="2800" dirty="0">
                <a:latin typeface="Times"/>
                <a:cs typeface="Times"/>
              </a:rPr>
              <a:t>output and its orientation </a:t>
            </a:r>
            <a:r>
              <a:rPr lang="en-US" sz="2800" dirty="0" smtClean="0">
                <a:latin typeface="Times"/>
                <a:cs typeface="Times"/>
              </a:rPr>
              <a:t>tuning </a:t>
            </a:r>
            <a:endParaRPr lang="en-GB" sz="2800" dirty="0">
              <a:latin typeface="Times"/>
              <a:cs typeface="Times"/>
            </a:endParaRPr>
          </a:p>
        </p:txBody>
      </p:sp>
      <p:sp>
        <p:nvSpPr>
          <p:cNvPr id="4" name="Rectangle 3"/>
          <p:cNvSpPr/>
          <p:nvPr/>
        </p:nvSpPr>
        <p:spPr>
          <a:xfrm>
            <a:off x="170936" y="1466849"/>
            <a:ext cx="686314" cy="67627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pic>
        <p:nvPicPr>
          <p:cNvPr id="7" name="Picture 6" descr="Goetz et al.2021.Fig6 part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45" y="1268760"/>
            <a:ext cx="8312727" cy="5365487"/>
          </a:xfrm>
          <a:prstGeom prst="rect">
            <a:avLst/>
          </a:prstGeom>
        </p:spPr>
      </p:pic>
      <p:pic>
        <p:nvPicPr>
          <p:cNvPr id="5" name="Picture 4" descr="Screen Shot 2018-01-12 at 12.33.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72" y="5654812"/>
            <a:ext cx="1441604" cy="421802"/>
          </a:xfrm>
          <a:prstGeom prst="rect">
            <a:avLst/>
          </a:prstGeom>
        </p:spPr>
      </p:pic>
    </p:spTree>
    <p:extLst>
      <p:ext uri="{BB962C8B-B14F-4D97-AF65-F5344CB8AC3E}">
        <p14:creationId xmlns:p14="http://schemas.microsoft.com/office/powerpoint/2010/main" val="35619555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49154" name="Title 1"/>
          <p:cNvSpPr>
            <a:spLocks noGrp="1"/>
          </p:cNvSpPr>
          <p:nvPr>
            <p:ph type="title"/>
          </p:nvPr>
        </p:nvSpPr>
        <p:spPr>
          <a:xfrm>
            <a:off x="457200" y="0"/>
            <a:ext cx="8229600" cy="1143000"/>
          </a:xfrm>
        </p:spPr>
        <p:txBody>
          <a:bodyPr/>
          <a:lstStyle/>
          <a:p>
            <a:r>
              <a:rPr lang="en-US">
                <a:latin typeface="Times" charset="0"/>
                <a:ea typeface="ＭＳ Ｐゴシック" charset="0"/>
                <a:cs typeface="ＭＳ Ｐゴシック" charset="0"/>
              </a:rPr>
              <a:t>Conclusions</a:t>
            </a:r>
          </a:p>
        </p:txBody>
      </p:sp>
      <p:sp>
        <p:nvSpPr>
          <p:cNvPr id="3" name="Content Placeholder 2"/>
          <p:cNvSpPr>
            <a:spLocks noGrp="1"/>
          </p:cNvSpPr>
          <p:nvPr>
            <p:ph idx="1"/>
          </p:nvPr>
        </p:nvSpPr>
        <p:spPr>
          <a:xfrm>
            <a:off x="685800" y="1981200"/>
            <a:ext cx="7772400" cy="3248000"/>
          </a:xfrm>
        </p:spPr>
        <p:txBody>
          <a:bodyPr>
            <a:normAutofit fontScale="70000" lnSpcReduction="20000"/>
          </a:bodyPr>
          <a:lstStyle/>
          <a:p>
            <a:pPr>
              <a:defRPr/>
            </a:pPr>
            <a:r>
              <a:rPr lang="en-US" dirty="0">
                <a:solidFill>
                  <a:schemeClr val="bg1">
                    <a:lumMod val="75000"/>
                  </a:schemeClr>
                </a:solidFill>
              </a:rPr>
              <a:t>W</a:t>
            </a:r>
            <a:r>
              <a:rPr lang="en-US" dirty="0" smtClean="0">
                <a:solidFill>
                  <a:schemeClr val="bg1">
                    <a:lumMod val="75000"/>
                  </a:schemeClr>
                </a:solidFill>
              </a:rPr>
              <a:t>hat determines the output of a L2/3 pyramidal neuron in V1? </a:t>
            </a:r>
          </a:p>
          <a:p>
            <a:pPr marL="0" indent="0">
              <a:buFontTx/>
              <a:buNone/>
              <a:defRPr/>
            </a:pPr>
            <a:r>
              <a:rPr lang="en-US" dirty="0" smtClean="0">
                <a:sym typeface="Wingdings"/>
              </a:rPr>
              <a:t> </a:t>
            </a:r>
            <a:r>
              <a:rPr lang="en-US" dirty="0"/>
              <a:t>NMDA </a:t>
            </a:r>
            <a:r>
              <a:rPr lang="en-US" dirty="0" smtClean="0"/>
              <a:t>(and Na</a:t>
            </a:r>
            <a:r>
              <a:rPr lang="en-US" baseline="30000" dirty="0" smtClean="0"/>
              <a:t>+</a:t>
            </a:r>
            <a:r>
              <a:rPr lang="en-US" dirty="0" smtClean="0"/>
              <a:t>) spikes </a:t>
            </a:r>
            <a:r>
              <a:rPr lang="en-US" dirty="0"/>
              <a:t>determine </a:t>
            </a:r>
            <a:r>
              <a:rPr lang="en-US" dirty="0" smtClean="0"/>
              <a:t>the </a:t>
            </a:r>
            <a:r>
              <a:rPr lang="en-US" dirty="0"/>
              <a:t>output of the neuron</a:t>
            </a:r>
            <a:endParaRPr lang="en-US" dirty="0" smtClean="0"/>
          </a:p>
          <a:p>
            <a:pPr>
              <a:defRPr/>
            </a:pPr>
            <a:r>
              <a:rPr lang="en-US" dirty="0" smtClean="0">
                <a:solidFill>
                  <a:srgbClr val="BFBFBF"/>
                </a:solidFill>
              </a:rPr>
              <a:t>Which synaptic input patterns engage dendritic spikes </a:t>
            </a:r>
            <a:r>
              <a:rPr lang="en-US" i="1" dirty="0" smtClean="0">
                <a:solidFill>
                  <a:srgbClr val="BFBFBF"/>
                </a:solidFill>
              </a:rPr>
              <a:t>in vivo</a:t>
            </a:r>
            <a:r>
              <a:rPr lang="en-US" dirty="0" smtClean="0">
                <a:solidFill>
                  <a:srgbClr val="BFBFBF"/>
                </a:solidFill>
              </a:rPr>
              <a:t>?</a:t>
            </a:r>
          </a:p>
          <a:p>
            <a:pPr marL="0" indent="0">
              <a:buFontTx/>
              <a:buNone/>
              <a:defRPr/>
            </a:pPr>
            <a:r>
              <a:rPr lang="en-US" dirty="0" smtClean="0">
                <a:sym typeface="Wingdings"/>
              </a:rPr>
              <a:t> A small number of strong local synapses can trigger dendritic spikes </a:t>
            </a:r>
            <a:r>
              <a:rPr lang="en-US" i="1" dirty="0" smtClean="0">
                <a:sym typeface="Wingdings"/>
              </a:rPr>
              <a:t>in vivo</a:t>
            </a:r>
            <a:endParaRPr lang="en-US" i="1" dirty="0" smtClean="0"/>
          </a:p>
          <a:p>
            <a:pPr>
              <a:defRPr/>
            </a:pPr>
            <a:r>
              <a:rPr lang="en-US" dirty="0" smtClean="0">
                <a:solidFill>
                  <a:srgbClr val="BFBFBF"/>
                </a:solidFill>
              </a:rPr>
              <a:t>What is the influence of synaptic inputs – via dendritic spikes – on the output of the neuron?</a:t>
            </a:r>
          </a:p>
          <a:p>
            <a:pPr>
              <a:buFont typeface="Wingdings" charset="0"/>
              <a:buChar char="à"/>
              <a:defRPr/>
            </a:pPr>
            <a:r>
              <a:rPr lang="en-US" dirty="0" smtClean="0">
                <a:solidFill>
                  <a:srgbClr val="000000"/>
                </a:solidFill>
                <a:sym typeface="Wingdings"/>
              </a:rPr>
              <a:t>Strong synaptic inputs, amplified by dendritic spikes, determine the output of the neuron</a:t>
            </a:r>
          </a:p>
          <a:p>
            <a:pPr marL="0" indent="0">
              <a:buFontTx/>
              <a:buNone/>
              <a:defRPr/>
            </a:pPr>
            <a:endParaRPr lang="en-US" dirty="0"/>
          </a:p>
        </p:txBody>
      </p:sp>
    </p:spTree>
    <p:extLst>
      <p:ext uri="{BB962C8B-B14F-4D97-AF65-F5344CB8AC3E}">
        <p14:creationId xmlns:p14="http://schemas.microsoft.com/office/powerpoint/2010/main" val="49981267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BC2D64B9-F07F-2A4E-BB24-0E7257E8C1CB}"/>
              </a:ext>
            </a:extLst>
          </p:cNvPr>
          <p:cNvSpPr/>
          <p:nvPr/>
        </p:nvSpPr>
        <p:spPr>
          <a:xfrm>
            <a:off x="-114300" y="-17877"/>
            <a:ext cx="6343650" cy="57705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sz="2400">
              <a:solidFill>
                <a:srgbClr val="FFFFFF"/>
              </a:solidFill>
              <a:latin typeface="Times"/>
            </a:endParaRPr>
          </a:p>
        </p:txBody>
      </p:sp>
      <p:sp>
        <p:nvSpPr>
          <p:cNvPr id="2" name="Title 1"/>
          <p:cNvSpPr>
            <a:spLocks noGrp="1"/>
          </p:cNvSpPr>
          <p:nvPr>
            <p:ph type="title"/>
          </p:nvPr>
        </p:nvSpPr>
        <p:spPr>
          <a:xfrm>
            <a:off x="-2628800" y="188640"/>
            <a:ext cx="6800850" cy="1143000"/>
          </a:xfrm>
        </p:spPr>
        <p:txBody>
          <a:bodyPr>
            <a:normAutofit/>
          </a:bodyPr>
          <a:lstStyle/>
          <a:p>
            <a:pPr eaLnBrk="0" fontAlgn="base" hangingPunct="0">
              <a:spcBef>
                <a:spcPts val="0"/>
              </a:spcBef>
            </a:pPr>
            <a:r>
              <a:rPr lang="en-GB" altLang="ja-JP" sz="3200" dirty="0">
                <a:solidFill>
                  <a:schemeClr val="bg1"/>
                </a:solidFill>
                <a:latin typeface="Arial" panose="020B0604020202020204" pitchFamily="34" charset="0"/>
                <a:cs typeface="Arial" panose="020B0604020202020204" pitchFamily="34" charset="0"/>
              </a:rPr>
              <a:t>Thanks!</a:t>
            </a:r>
            <a:r>
              <a:rPr lang="zh-TW" altLang="en-US" sz="3200" dirty="0">
                <a:solidFill>
                  <a:schemeClr val="bg1"/>
                </a:solidFill>
                <a:latin typeface="Arial" panose="020B0604020202020204" pitchFamily="34" charset="0"/>
                <a:cs typeface="Arial" panose="020B0604020202020204" pitchFamily="34" charset="0"/>
              </a:rPr>
              <a:t/>
            </a:r>
            <a:br>
              <a:rPr lang="zh-TW" altLang="en-US" sz="3200" dirty="0">
                <a:solidFill>
                  <a:schemeClr val="bg1"/>
                </a:solidFill>
                <a:latin typeface="Arial" panose="020B0604020202020204" pitchFamily="34" charset="0"/>
                <a:cs typeface="Arial" panose="020B0604020202020204" pitchFamily="34" charset="0"/>
              </a:rPr>
            </a:br>
            <a:endParaRPr lang="en-US" sz="3200"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28575" y="1334598"/>
            <a:ext cx="3028950" cy="4978559"/>
          </a:xfrm>
        </p:spPr>
        <p:txBody>
          <a:bodyPr>
            <a:normAutofit/>
          </a:bodyPr>
          <a:lstStyle/>
          <a:p>
            <a:pPr marL="0" indent="0">
              <a:lnSpc>
                <a:spcPct val="110000"/>
              </a:lnSpc>
              <a:buNone/>
            </a:pPr>
            <a:r>
              <a:rPr lang="en-US" sz="1400" dirty="0" smtClean="0">
                <a:solidFill>
                  <a:srgbClr val="FFFFFF"/>
                </a:solidFill>
                <a:latin typeface="Arial" panose="020B0604020202020204" pitchFamily="34" charset="0"/>
                <a:cs typeface="Arial" panose="020B0604020202020204" pitchFamily="34" charset="0"/>
              </a:rPr>
              <a:t>Lea Goetz (now </a:t>
            </a:r>
            <a:r>
              <a:rPr lang="en-US" sz="1400" dirty="0" err="1" smtClean="0">
                <a:solidFill>
                  <a:srgbClr val="FFFFFF"/>
                </a:solidFill>
                <a:latin typeface="Arial" panose="020B0604020202020204" pitchFamily="34" charset="0"/>
                <a:cs typeface="Arial" panose="020B0604020202020204" pitchFamily="34" charset="0"/>
              </a:rPr>
              <a:t>GSK.ai</a:t>
            </a:r>
            <a:r>
              <a:rPr lang="en-US" sz="1400" dirty="0" smtClean="0">
                <a:solidFill>
                  <a:srgbClr val="FFFFFF"/>
                </a:solidFill>
                <a:latin typeface="Arial" panose="020B0604020202020204" pitchFamily="34" charset="0"/>
                <a:cs typeface="Arial" panose="020B0604020202020204" pitchFamily="34" charset="0"/>
              </a:rPr>
              <a:t>)</a:t>
            </a:r>
            <a:endParaRPr lang="en-US" sz="1400" dirty="0">
              <a:solidFill>
                <a:srgbClr val="FFFFFF"/>
              </a:solidFill>
              <a:latin typeface="Arial" panose="020B0604020202020204" pitchFamily="34" charset="0"/>
              <a:cs typeface="Arial" panose="020B0604020202020204" pitchFamily="34" charset="0"/>
            </a:endParaRPr>
          </a:p>
          <a:p>
            <a:pPr marL="0" indent="0">
              <a:lnSpc>
                <a:spcPct val="110000"/>
              </a:lnSpc>
              <a:buNone/>
            </a:pPr>
            <a:r>
              <a:rPr lang="en-US" sz="1400" dirty="0">
                <a:solidFill>
                  <a:srgbClr val="FFFFFF"/>
                </a:solidFill>
                <a:latin typeface="Arial" panose="020B0604020202020204" pitchFamily="34" charset="0"/>
                <a:cs typeface="Arial" panose="020B0604020202020204" pitchFamily="34" charset="0"/>
              </a:rPr>
              <a:t>Michael </a:t>
            </a:r>
            <a:r>
              <a:rPr lang="en-US" sz="1400" dirty="0" err="1">
                <a:solidFill>
                  <a:srgbClr val="FFFFFF"/>
                </a:solidFill>
                <a:latin typeface="Arial" panose="020B0604020202020204" pitchFamily="34" charset="0"/>
                <a:cs typeface="Arial" panose="020B0604020202020204" pitchFamily="34" charset="0"/>
              </a:rPr>
              <a:t>Häusser</a:t>
            </a:r>
            <a:endParaRPr lang="en-US" sz="1400" dirty="0">
              <a:solidFill>
                <a:srgbClr val="FFFFFF"/>
              </a:solidFill>
              <a:latin typeface="Arial" panose="020B0604020202020204" pitchFamily="34" charset="0"/>
              <a:cs typeface="Arial" panose="020B0604020202020204" pitchFamily="34" charset="0"/>
            </a:endParaRPr>
          </a:p>
          <a:p>
            <a:pPr marL="0" indent="0">
              <a:lnSpc>
                <a:spcPct val="110000"/>
              </a:lnSpc>
              <a:buNone/>
            </a:pPr>
            <a:endParaRPr lang="en-US" sz="1400" dirty="0" smtClean="0">
              <a:solidFill>
                <a:srgbClr val="FFFFFF"/>
              </a:solidFill>
              <a:latin typeface="Arial" panose="020B0604020202020204" pitchFamily="34" charset="0"/>
              <a:cs typeface="Arial" panose="020B0604020202020204" pitchFamily="34" charset="0"/>
            </a:endParaRPr>
          </a:p>
          <a:p>
            <a:pPr marL="0" indent="0">
              <a:lnSpc>
                <a:spcPct val="110000"/>
              </a:lnSpc>
              <a:buNone/>
            </a:pPr>
            <a:endParaRPr lang="en-US" sz="1400" dirty="0">
              <a:solidFill>
                <a:srgbClr val="FFFFFF"/>
              </a:solidFill>
              <a:latin typeface="Arial" panose="020B0604020202020204" pitchFamily="34" charset="0"/>
              <a:cs typeface="Arial" panose="020B0604020202020204" pitchFamily="34" charset="0"/>
            </a:endParaRPr>
          </a:p>
          <a:p>
            <a:pPr marL="0" indent="0">
              <a:lnSpc>
                <a:spcPct val="110000"/>
              </a:lnSpc>
              <a:buNone/>
            </a:pPr>
            <a:r>
              <a:rPr lang="en-US" sz="1400" dirty="0">
                <a:solidFill>
                  <a:srgbClr val="FFFFFF"/>
                </a:solidFill>
                <a:latin typeface="Arial" panose="020B0604020202020204" pitchFamily="34" charset="0"/>
                <a:cs typeface="Arial" panose="020B0604020202020204" pitchFamily="34" charset="0"/>
              </a:rPr>
              <a:t>Spencer Smith (now UCSB)</a:t>
            </a:r>
          </a:p>
          <a:p>
            <a:pPr marL="0" indent="0">
              <a:lnSpc>
                <a:spcPct val="110000"/>
              </a:lnSpc>
              <a:buNone/>
            </a:pPr>
            <a:r>
              <a:rPr lang="en-US" sz="1400" dirty="0" err="1">
                <a:solidFill>
                  <a:srgbClr val="FFFFFF"/>
                </a:solidFill>
                <a:latin typeface="Arial" panose="020B0604020202020204" pitchFamily="34" charset="0"/>
                <a:cs typeface="Arial" panose="020B0604020202020204" pitchFamily="34" charset="0"/>
              </a:rPr>
              <a:t>Ikuko</a:t>
            </a:r>
            <a:r>
              <a:rPr lang="en-US" sz="1400" dirty="0">
                <a:solidFill>
                  <a:srgbClr val="FFFFFF"/>
                </a:solidFill>
                <a:latin typeface="Arial" panose="020B0604020202020204" pitchFamily="34" charset="0"/>
                <a:cs typeface="Arial" panose="020B0604020202020204" pitchFamily="34" charset="0"/>
              </a:rPr>
              <a:t> </a:t>
            </a:r>
            <a:r>
              <a:rPr lang="en-US" sz="1400" dirty="0" err="1">
                <a:solidFill>
                  <a:srgbClr val="FFFFFF"/>
                </a:solidFill>
                <a:latin typeface="Arial" panose="020B0604020202020204" pitchFamily="34" charset="0"/>
                <a:cs typeface="Arial" panose="020B0604020202020204" pitchFamily="34" charset="0"/>
              </a:rPr>
              <a:t>Teramitsu</a:t>
            </a:r>
            <a:r>
              <a:rPr lang="en-US" sz="1400" dirty="0">
                <a:solidFill>
                  <a:srgbClr val="FFFFFF"/>
                </a:solidFill>
                <a:latin typeface="Arial" panose="020B0604020202020204" pitchFamily="34" charset="0"/>
                <a:cs typeface="Arial" panose="020B0604020202020204" pitchFamily="34" charset="0"/>
              </a:rPr>
              <a:t> Smith (now UCSB)</a:t>
            </a:r>
          </a:p>
          <a:p>
            <a:pPr marL="0" indent="0">
              <a:lnSpc>
                <a:spcPct val="110000"/>
              </a:lnSpc>
              <a:buNone/>
            </a:pPr>
            <a:r>
              <a:rPr lang="en-US" sz="1400" dirty="0">
                <a:solidFill>
                  <a:srgbClr val="FFFFFF"/>
                </a:solidFill>
                <a:latin typeface="Arial" panose="020B0604020202020204" pitchFamily="34" charset="0"/>
                <a:cs typeface="Arial" panose="020B0604020202020204" pitchFamily="34" charset="0"/>
              </a:rPr>
              <a:t>Tiago Branco (now </a:t>
            </a:r>
            <a:r>
              <a:rPr lang="en-US" sz="1400" dirty="0" smtClean="0">
                <a:solidFill>
                  <a:srgbClr val="FFFFFF"/>
                </a:solidFill>
                <a:latin typeface="Arial" panose="020B0604020202020204" pitchFamily="34" charset="0"/>
                <a:cs typeface="Arial" panose="020B0604020202020204" pitchFamily="34" charset="0"/>
              </a:rPr>
              <a:t>SWC at UCL)</a:t>
            </a:r>
            <a:endParaRPr lang="en-US" sz="1400" dirty="0">
              <a:solidFill>
                <a:srgbClr val="FFFFFF"/>
              </a:solidFill>
              <a:latin typeface="Arial" panose="020B0604020202020204" pitchFamily="34" charset="0"/>
              <a:cs typeface="Arial" panose="020B0604020202020204" pitchFamily="34" charset="0"/>
            </a:endParaRPr>
          </a:p>
          <a:p>
            <a:pPr marL="0" indent="0">
              <a:lnSpc>
                <a:spcPct val="110000"/>
              </a:lnSpc>
              <a:buNone/>
            </a:pPr>
            <a:endParaRPr lang="en-US" sz="1400" dirty="0">
              <a:solidFill>
                <a:srgbClr val="FFFFFF"/>
              </a:solidFill>
              <a:latin typeface="Arial" panose="020B0604020202020204" pitchFamily="34" charset="0"/>
              <a:cs typeface="Arial" panose="020B0604020202020204" pitchFamily="34" charset="0"/>
            </a:endParaRPr>
          </a:p>
          <a:p>
            <a:pPr marL="0" indent="0">
              <a:lnSpc>
                <a:spcPct val="110000"/>
              </a:lnSpc>
              <a:buNone/>
            </a:pPr>
            <a:endParaRPr lang="en-US" sz="1400" dirty="0" smtClean="0">
              <a:solidFill>
                <a:schemeClr val="bg1"/>
              </a:solidFill>
              <a:latin typeface="Arial" panose="020B0604020202020204" pitchFamily="34" charset="0"/>
              <a:cs typeface="Arial" panose="020B0604020202020204" pitchFamily="34" charset="0"/>
            </a:endParaRPr>
          </a:p>
          <a:p>
            <a:pPr marL="0" indent="0">
              <a:lnSpc>
                <a:spcPct val="110000"/>
              </a:lnSpc>
              <a:buNone/>
            </a:pPr>
            <a:endParaRPr lang="en-US" sz="1400" dirty="0" smtClean="0">
              <a:solidFill>
                <a:schemeClr val="bg1"/>
              </a:solidFill>
              <a:latin typeface="Arial" panose="020B0604020202020204" pitchFamily="34" charset="0"/>
              <a:cs typeface="Arial" panose="020B0604020202020204" pitchFamily="34" charset="0"/>
            </a:endParaRPr>
          </a:p>
          <a:p>
            <a:pPr marL="0" indent="0">
              <a:lnSpc>
                <a:spcPct val="110000"/>
              </a:lnSpc>
              <a:buNone/>
            </a:pPr>
            <a:endParaRPr lang="en-US" sz="1400" dirty="0">
              <a:solidFill>
                <a:schemeClr val="bg1"/>
              </a:solidFill>
              <a:latin typeface="Arial" panose="020B0604020202020204" pitchFamily="34" charset="0"/>
              <a:cs typeface="Arial" panose="020B0604020202020204" pitchFamily="34" charset="0"/>
            </a:endParaRPr>
          </a:p>
          <a:p>
            <a:pPr marL="0" indent="0">
              <a:lnSpc>
                <a:spcPct val="110000"/>
              </a:lnSpc>
              <a:buNone/>
            </a:pPr>
            <a:endParaRPr lang="en-US" sz="1400" dirty="0" smtClean="0">
              <a:solidFill>
                <a:schemeClr val="bg1"/>
              </a:solidFill>
              <a:latin typeface="Arial" panose="020B0604020202020204" pitchFamily="34" charset="0"/>
              <a:cs typeface="Arial" panose="020B0604020202020204" pitchFamily="34" charset="0"/>
            </a:endParaRPr>
          </a:p>
          <a:p>
            <a:pPr marL="0" indent="0">
              <a:lnSpc>
                <a:spcPct val="110000"/>
              </a:lnSpc>
              <a:buNone/>
            </a:pPr>
            <a:endParaRPr lang="en-US" sz="1400" dirty="0" smtClean="0">
              <a:solidFill>
                <a:schemeClr val="bg1"/>
              </a:solidFill>
              <a:latin typeface="Arial" panose="020B0604020202020204" pitchFamily="34" charset="0"/>
              <a:cs typeface="Arial" panose="020B0604020202020204" pitchFamily="34" charset="0"/>
            </a:endParaRPr>
          </a:p>
          <a:p>
            <a:pPr marL="0" indent="0">
              <a:lnSpc>
                <a:spcPct val="110000"/>
              </a:lnSpc>
              <a:buNone/>
            </a:pPr>
            <a:endParaRPr lang="en-US" sz="1400" dirty="0">
              <a:solidFill>
                <a:schemeClr val="bg1"/>
              </a:solidFill>
              <a:latin typeface="Arial" panose="020B0604020202020204" pitchFamily="34" charset="0"/>
              <a:cs typeface="Arial" panose="020B0604020202020204" pitchFamily="34" charset="0"/>
            </a:endParaRPr>
          </a:p>
          <a:p>
            <a:pPr marL="0" indent="0">
              <a:lnSpc>
                <a:spcPct val="110000"/>
              </a:lnSpc>
              <a:buNone/>
            </a:pPr>
            <a:r>
              <a:rPr lang="en-US" sz="1400" dirty="0" err="1">
                <a:solidFill>
                  <a:schemeClr val="bg1"/>
                </a:solidFill>
                <a:latin typeface="Arial" panose="020B0604020202020204" pitchFamily="34" charset="0"/>
                <a:cs typeface="Arial" panose="020B0604020202020204" pitchFamily="34" charset="0"/>
              </a:rPr>
              <a:t>www.dendrites.org</a:t>
            </a:r>
            <a:endParaRPr lang="en-US" sz="1400" dirty="0">
              <a:solidFill>
                <a:schemeClr val="bg1"/>
              </a:solidFill>
              <a:latin typeface="Arial" panose="020B0604020202020204" pitchFamily="34" charset="0"/>
              <a:cs typeface="Arial" panose="020B0604020202020204" pitchFamily="34" charset="0"/>
            </a:endParaRPr>
          </a:p>
        </p:txBody>
      </p:sp>
      <p:grpSp>
        <p:nvGrpSpPr>
          <p:cNvPr id="7" name="Group 6"/>
          <p:cNvGrpSpPr/>
          <p:nvPr/>
        </p:nvGrpSpPr>
        <p:grpSpPr>
          <a:xfrm>
            <a:off x="1033615" y="5949280"/>
            <a:ext cx="6847157" cy="754566"/>
            <a:chOff x="1033615" y="5942876"/>
            <a:chExt cx="6847157" cy="904986"/>
          </a:xfrm>
        </p:grpSpPr>
        <p:pic>
          <p:nvPicPr>
            <p:cNvPr id="10" name="Picture 9"/>
            <p:cNvPicPr>
              <a:picLocks noChangeAspect="1"/>
            </p:cNvPicPr>
            <p:nvPr/>
          </p:nvPicPr>
          <p:blipFill rotWithShape="1">
            <a:blip r:embed="rId3"/>
            <a:srcRect r="64130"/>
            <a:stretch/>
          </p:blipFill>
          <p:spPr>
            <a:xfrm>
              <a:off x="1033615" y="6072936"/>
              <a:ext cx="1694622" cy="520700"/>
            </a:xfrm>
            <a:prstGeom prst="rect">
              <a:avLst/>
            </a:prstGeom>
          </p:spPr>
        </p:pic>
        <p:pic>
          <p:nvPicPr>
            <p:cNvPr id="9" name="Picture 8"/>
            <p:cNvPicPr>
              <a:picLocks noChangeAspect="1"/>
            </p:cNvPicPr>
            <p:nvPr/>
          </p:nvPicPr>
          <p:blipFill rotWithShape="1">
            <a:blip r:embed="rId4"/>
            <a:srcRect b="20348"/>
            <a:stretch/>
          </p:blipFill>
          <p:spPr>
            <a:xfrm>
              <a:off x="5077839" y="5942876"/>
              <a:ext cx="768347" cy="780823"/>
            </a:xfrm>
            <a:prstGeom prst="rect">
              <a:avLst/>
            </a:prstGeom>
          </p:spPr>
        </p:pic>
        <p:pic>
          <p:nvPicPr>
            <p:cNvPr id="8" name="Picture 7">
              <a:extLst>
                <a:ext uri="{FF2B5EF4-FFF2-40B4-BE49-F238E27FC236}">
                  <a16:creationId xmlns="" xmlns:a16="http://schemas.microsoft.com/office/drawing/2014/main" id="{C2AC573A-6A31-A449-BF72-582B1758C06A}"/>
                </a:ext>
              </a:extLst>
            </p:cNvPr>
            <p:cNvPicPr>
              <a:picLocks noChangeAspect="1"/>
            </p:cNvPicPr>
            <p:nvPr/>
          </p:nvPicPr>
          <p:blipFill>
            <a:blip r:embed="rId5"/>
            <a:stretch>
              <a:fillRect/>
            </a:stretch>
          </p:blipFill>
          <p:spPr>
            <a:xfrm>
              <a:off x="3638978" y="5989375"/>
              <a:ext cx="676139" cy="858487"/>
            </a:xfrm>
            <a:prstGeom prst="rect">
              <a:avLst/>
            </a:prstGeom>
          </p:spPr>
        </p:pic>
        <p:pic>
          <p:nvPicPr>
            <p:cNvPr id="11" name="Picture 10">
              <a:extLst>
                <a:ext uri="{FF2B5EF4-FFF2-40B4-BE49-F238E27FC236}">
                  <a16:creationId xmlns="" xmlns:a16="http://schemas.microsoft.com/office/drawing/2014/main" id="{85ACF55F-DBAE-594B-82B8-F32D1C3C11A1}"/>
                </a:ext>
              </a:extLst>
            </p:cNvPr>
            <p:cNvPicPr>
              <a:picLocks noChangeAspect="1"/>
            </p:cNvPicPr>
            <p:nvPr/>
          </p:nvPicPr>
          <p:blipFill>
            <a:blip r:embed="rId6"/>
            <a:stretch>
              <a:fillRect/>
            </a:stretch>
          </p:blipFill>
          <p:spPr>
            <a:xfrm>
              <a:off x="6649189" y="6171151"/>
              <a:ext cx="1231583" cy="324271"/>
            </a:xfrm>
            <a:prstGeom prst="rect">
              <a:avLst/>
            </a:prstGeom>
          </p:spPr>
        </p:pic>
      </p:grpSp>
      <p:pic>
        <p:nvPicPr>
          <p:cNvPr id="5" name="Picture 4" descr="A picture containing light, lit, laser, colorful&#10;&#10;Description automatically generated">
            <a:extLst>
              <a:ext uri="{FF2B5EF4-FFF2-40B4-BE49-F238E27FC236}">
                <a16:creationId xmlns="" xmlns:a16="http://schemas.microsoft.com/office/drawing/2014/main" id="{186DE73B-719B-B047-A7B4-0C5F8EC8DFF8}"/>
              </a:ext>
            </a:extLst>
          </p:cNvPr>
          <p:cNvPicPr>
            <a:picLocks noChangeAspect="1"/>
          </p:cNvPicPr>
          <p:nvPr/>
        </p:nvPicPr>
        <p:blipFill>
          <a:blip r:embed="rId7"/>
          <a:stretch>
            <a:fillRect/>
          </a:stretch>
        </p:blipFill>
        <p:spPr>
          <a:xfrm>
            <a:off x="3001888" y="-27384"/>
            <a:ext cx="6250632" cy="5780018"/>
          </a:xfrm>
          <a:prstGeom prst="rect">
            <a:avLst/>
          </a:prstGeom>
        </p:spPr>
      </p:pic>
      <p:sp>
        <p:nvSpPr>
          <p:cNvPr id="4" name="Rectangle 3"/>
          <p:cNvSpPr/>
          <p:nvPr/>
        </p:nvSpPr>
        <p:spPr>
          <a:xfrm>
            <a:off x="7702054" y="5229200"/>
            <a:ext cx="1441946" cy="325730"/>
          </a:xfrm>
          <a:prstGeom prst="rect">
            <a:avLst/>
          </a:prstGeom>
        </p:spPr>
        <p:txBody>
          <a:bodyPr wrap="none">
            <a:spAutoFit/>
          </a:bodyPr>
          <a:lstStyle/>
          <a:p>
            <a:pPr defTabSz="914400" eaLnBrk="0" fontAlgn="base" hangingPunct="0">
              <a:lnSpc>
                <a:spcPct val="110000"/>
              </a:lnSpc>
              <a:spcBef>
                <a:spcPct val="0"/>
              </a:spcBef>
              <a:spcAft>
                <a:spcPct val="0"/>
              </a:spcAft>
            </a:pPr>
            <a:r>
              <a:rPr lang="en-US" sz="1400" dirty="0" smtClean="0">
                <a:solidFill>
                  <a:srgbClr val="FFFFFF"/>
                </a:solidFill>
                <a:latin typeface="Arial" panose="020B0604020202020204" pitchFamily="34" charset="0"/>
                <a:ea typeface="ＭＳ Ｐゴシック" charset="0"/>
                <a:cs typeface="Arial" panose="020B0604020202020204" pitchFamily="34" charset="0"/>
              </a:rPr>
              <a:t>Hermann </a:t>
            </a:r>
            <a:r>
              <a:rPr lang="en-US" sz="1400" dirty="0" err="1" smtClean="0">
                <a:solidFill>
                  <a:srgbClr val="FFFFFF"/>
                </a:solidFill>
                <a:latin typeface="Arial" panose="020B0604020202020204" pitchFamily="34" charset="0"/>
                <a:ea typeface="ＭＳ Ｐゴシック" charset="0"/>
                <a:cs typeface="Arial" panose="020B0604020202020204" pitchFamily="34" charset="0"/>
              </a:rPr>
              <a:t>Cuntz</a:t>
            </a:r>
            <a:endParaRPr lang="en-US" sz="1400" dirty="0">
              <a:solidFill>
                <a:srgbClr val="FFFFFF"/>
              </a:solidFill>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86727389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10;Black box.jpg                                                  000686EESystem9                        B61204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25" y="1295400"/>
            <a:ext cx="7280275"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Grp="1" noChangeArrowheads="1"/>
          </p:cNvSpPr>
          <p:nvPr>
            <p:ph type="title"/>
          </p:nvPr>
        </p:nvSpPr>
        <p:spPr>
          <a:xfrm>
            <a:off x="304800" y="228600"/>
            <a:ext cx="8534400" cy="1143000"/>
          </a:xfrm>
        </p:spPr>
        <p:txBody>
          <a:bodyPr>
            <a:normAutofit/>
          </a:bodyPr>
          <a:lstStyle/>
          <a:p>
            <a:pPr eaLnBrk="1" hangingPunct="1"/>
            <a:r>
              <a:rPr lang="de-DE" sz="3200" b="1">
                <a:solidFill>
                  <a:srgbClr val="0C706B"/>
                </a:solidFill>
                <a:latin typeface="Helvetica" charset="0"/>
                <a:ea typeface="ＭＳ Ｐゴシック" charset="0"/>
                <a:cs typeface="ＭＳ Ｐゴシック" charset="0"/>
              </a:rPr>
              <a:t>How do neurons transform synaptic inputs into action potential output?</a:t>
            </a:r>
            <a:endParaRPr lang="de-DE" sz="4000">
              <a:latin typeface="Calibri" charset="0"/>
              <a:ea typeface="ＭＳ Ｐゴシック" charset="0"/>
              <a:cs typeface="ＭＳ Ｐゴシック" charset="0"/>
            </a:endParaRPr>
          </a:p>
        </p:txBody>
      </p:sp>
    </p:spTree>
    <p:extLst>
      <p:ext uri="{BB962C8B-B14F-4D97-AF65-F5344CB8AC3E}">
        <p14:creationId xmlns:p14="http://schemas.microsoft.com/office/powerpoint/2010/main" val="49975288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11715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45058" name="Title 1"/>
          <p:cNvSpPr>
            <a:spLocks noGrp="1"/>
          </p:cNvSpPr>
          <p:nvPr>
            <p:ph type="title"/>
          </p:nvPr>
        </p:nvSpPr>
        <p:spPr>
          <a:xfrm>
            <a:off x="0" y="28575"/>
            <a:ext cx="9143999" cy="1143000"/>
          </a:xfrm>
        </p:spPr>
        <p:txBody>
          <a:bodyPr/>
          <a:lstStyle/>
          <a:p>
            <a:r>
              <a:rPr lang="en-US" sz="2800" dirty="0">
                <a:latin typeface="Times" charset="0"/>
                <a:ea typeface="ＭＳ Ｐゴシック" charset="0"/>
                <a:cs typeface="ＭＳ Ｐゴシック" charset="0"/>
              </a:rPr>
              <a:t>Dendritic Na</a:t>
            </a:r>
            <a:r>
              <a:rPr lang="en-US" sz="2800" baseline="30000" dirty="0">
                <a:latin typeface="Times" charset="0"/>
                <a:ea typeface="ＭＳ Ｐゴシック" charset="0"/>
                <a:cs typeface="ＭＳ Ｐゴシック" charset="0"/>
              </a:rPr>
              <a:t>+</a:t>
            </a:r>
            <a:r>
              <a:rPr lang="en-US" sz="2800" dirty="0">
                <a:latin typeface="Times" charset="0"/>
                <a:ea typeface="ＭＳ Ｐゴシック" charset="0"/>
                <a:cs typeface="ＭＳ Ｐゴシック" charset="0"/>
              </a:rPr>
              <a:t> spikes and NMDA </a:t>
            </a:r>
            <a:r>
              <a:rPr lang="en-US" sz="2800" dirty="0" smtClean="0">
                <a:latin typeface="Times" charset="0"/>
                <a:ea typeface="ＭＳ Ｐゴシック" charset="0"/>
                <a:cs typeface="ＭＳ Ｐゴシック" charset="0"/>
              </a:rPr>
              <a:t>spikes </a:t>
            </a:r>
            <a:r>
              <a:rPr lang="en-US" sz="2800" dirty="0">
                <a:latin typeface="Times" charset="0"/>
                <a:ea typeface="ＭＳ Ｐゴシック" charset="0"/>
                <a:cs typeface="ＭＳ Ｐゴシック" charset="0"/>
              </a:rPr>
              <a:t>precede AP output</a:t>
            </a:r>
            <a:endParaRPr lang="en-US" sz="2800" i="1" dirty="0">
              <a:latin typeface="Times" charset="0"/>
              <a:ea typeface="ＭＳ Ｐゴシック" charset="0"/>
              <a:cs typeface="ＭＳ Ｐゴシック" charset="0"/>
            </a:endParaRPr>
          </a:p>
        </p:txBody>
      </p:sp>
      <p:sp>
        <p:nvSpPr>
          <p:cNvPr id="6" name="Rectangle 5"/>
          <p:cNvSpPr/>
          <p:nvPr/>
        </p:nvSpPr>
        <p:spPr>
          <a:xfrm>
            <a:off x="3502025" y="1898650"/>
            <a:ext cx="320675" cy="374650"/>
          </a:xfrm>
          <a:prstGeom prst="rect">
            <a:avLst/>
          </a:prstGeom>
          <a:solidFill>
            <a:schemeClr val="bg1"/>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sp>
        <p:nvSpPr>
          <p:cNvPr id="8" name="Rectangle 7"/>
          <p:cNvSpPr/>
          <p:nvPr/>
        </p:nvSpPr>
        <p:spPr>
          <a:xfrm>
            <a:off x="136525" y="1857375"/>
            <a:ext cx="320675" cy="374650"/>
          </a:xfrm>
          <a:prstGeom prst="rect">
            <a:avLst/>
          </a:prstGeom>
          <a:solidFill>
            <a:schemeClr val="bg1"/>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lang="en-US" sz="2400">
              <a:solidFill>
                <a:srgbClr val="FFFFFF"/>
              </a:solidFill>
              <a:latin typeface="Times"/>
            </a:endParaRPr>
          </a:p>
        </p:txBody>
      </p:sp>
      <p:pic>
        <p:nvPicPr>
          <p:cNvPr id="45061" name="Picture 6" descr="I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0363" y="1193800"/>
            <a:ext cx="8459787" cy="569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35569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04800" y="762000"/>
            <a:ext cx="8534400" cy="1143000"/>
          </a:xfrm>
        </p:spPr>
        <p:txBody>
          <a:bodyPr>
            <a:normAutofit/>
          </a:bodyPr>
          <a:lstStyle/>
          <a:p>
            <a:pPr eaLnBrk="1" hangingPunct="1"/>
            <a:r>
              <a:rPr lang="de-DE" sz="3200" b="1">
                <a:solidFill>
                  <a:srgbClr val="0C706B"/>
                </a:solidFill>
                <a:latin typeface="Helvetica" charset="0"/>
                <a:ea typeface="ＭＳ Ｐゴシック" charset="0"/>
                <a:cs typeface="ＭＳ Ｐゴシック" charset="0"/>
              </a:rPr>
              <a:t>What are the functional compartments in neurons?</a:t>
            </a:r>
            <a:endParaRPr lang="de-DE" sz="4000">
              <a:latin typeface="Calibri" charset="0"/>
              <a:ea typeface="ＭＳ Ｐゴシック" charset="0"/>
              <a:cs typeface="ＭＳ Ｐゴシック" charset="0"/>
            </a:endParaRPr>
          </a:p>
        </p:txBody>
      </p:sp>
      <p:pic>
        <p:nvPicPr>
          <p:cNvPr id="35843" name="Picture 3" descr="Compartments.jpg                                               000686EESystem9                        B61204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8259763"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97771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1"/>
          <p:cNvPicPr>
            <a:picLocks noChangeAspect="1" noChangeArrowheads="1"/>
          </p:cNvPicPr>
          <p:nvPr/>
        </p:nvPicPr>
        <p:blipFill>
          <a:blip r:embed="rId2">
            <a:extLst>
              <a:ext uri="{28A0092B-C50C-407E-A947-70E740481C1C}">
                <a14:useLocalDpi xmlns:a14="http://schemas.microsoft.com/office/drawing/2010/main" val="0"/>
              </a:ext>
            </a:extLst>
          </a:blip>
          <a:srcRect l="54999" t="7916" b="70000"/>
          <a:stretch>
            <a:fillRect/>
          </a:stretch>
        </p:blipFill>
        <p:spPr bwMode="auto">
          <a:xfrm>
            <a:off x="3330575" y="911225"/>
            <a:ext cx="213677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860425"/>
            <a:ext cx="2205037"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8067" name="Rectangle 5"/>
          <p:cNvSpPr>
            <a:spLocks/>
          </p:cNvSpPr>
          <p:nvPr/>
        </p:nvSpPr>
        <p:spPr bwMode="auto">
          <a:xfrm>
            <a:off x="106363" y="893763"/>
            <a:ext cx="6556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700">
                <a:solidFill>
                  <a:srgbClr val="000000"/>
                </a:solidFill>
                <a:latin typeface="Arial" charset="0"/>
                <a:sym typeface="Calibri Italic" charset="0"/>
              </a:rPr>
              <a:t>In vitro</a:t>
            </a:r>
          </a:p>
        </p:txBody>
      </p:sp>
      <p:pic>
        <p:nvPicPr>
          <p:cNvPr id="8806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1271588"/>
            <a:ext cx="2884488"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8069" name="Rectangle 7"/>
          <p:cNvSpPr>
            <a:spLocks/>
          </p:cNvSpPr>
          <p:nvPr/>
        </p:nvSpPr>
        <p:spPr bwMode="auto">
          <a:xfrm>
            <a:off x="1643063" y="2076450"/>
            <a:ext cx="12700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300">
                <a:solidFill>
                  <a:srgbClr val="000000"/>
                </a:solidFill>
                <a:latin typeface="Arial" charset="0"/>
                <a:sym typeface="Arial" charset="0"/>
              </a:rPr>
              <a:t>Stuart et al. 1997</a:t>
            </a:r>
          </a:p>
        </p:txBody>
      </p:sp>
      <p:sp>
        <p:nvSpPr>
          <p:cNvPr id="88070" name="Rectangle 8"/>
          <p:cNvSpPr>
            <a:spLocks/>
          </p:cNvSpPr>
          <p:nvPr/>
        </p:nvSpPr>
        <p:spPr bwMode="auto">
          <a:xfrm>
            <a:off x="3911600" y="2076450"/>
            <a:ext cx="19081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300">
                <a:solidFill>
                  <a:srgbClr val="000000"/>
                </a:solidFill>
                <a:latin typeface="Arial" charset="0"/>
                <a:sym typeface="Arial" charset="0"/>
              </a:rPr>
              <a:t>Golding &amp; Spruston, 1998</a:t>
            </a:r>
          </a:p>
        </p:txBody>
      </p:sp>
      <p:sp>
        <p:nvSpPr>
          <p:cNvPr id="88071" name="Rectangle 9"/>
          <p:cNvSpPr>
            <a:spLocks/>
          </p:cNvSpPr>
          <p:nvPr/>
        </p:nvSpPr>
        <p:spPr bwMode="auto">
          <a:xfrm>
            <a:off x="7680325" y="2049463"/>
            <a:ext cx="1379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300">
                <a:solidFill>
                  <a:srgbClr val="000000"/>
                </a:solidFill>
                <a:latin typeface="Arial" charset="0"/>
                <a:sym typeface="Arial" charset="0"/>
              </a:rPr>
              <a:t>Larkum et al. 1999</a:t>
            </a:r>
          </a:p>
        </p:txBody>
      </p:sp>
      <p:grpSp>
        <p:nvGrpSpPr>
          <p:cNvPr id="2" name="Group 18"/>
          <p:cNvGrpSpPr>
            <a:grpSpLocks/>
          </p:cNvGrpSpPr>
          <p:nvPr/>
        </p:nvGrpSpPr>
        <p:grpSpPr bwMode="auto">
          <a:xfrm>
            <a:off x="69850" y="4437063"/>
            <a:ext cx="8943975" cy="2414587"/>
            <a:chOff x="0" y="0"/>
            <a:chExt cx="8014" cy="2162"/>
          </a:xfrm>
        </p:grpSpPr>
        <p:pic>
          <p:nvPicPr>
            <p:cNvPr id="8808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 y="415"/>
              <a:ext cx="1164" cy="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808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 y="607"/>
              <a:ext cx="1360" cy="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8083"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6" y="15"/>
              <a:ext cx="2376" cy="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8084" name="Rectangle 13"/>
            <p:cNvSpPr>
              <a:spLocks/>
            </p:cNvSpPr>
            <p:nvPr/>
          </p:nvSpPr>
          <p:spPr bwMode="auto">
            <a:xfrm>
              <a:off x="33" y="71"/>
              <a:ext cx="56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700">
                  <a:solidFill>
                    <a:srgbClr val="000000"/>
                  </a:solidFill>
                  <a:latin typeface="Arial" charset="0"/>
                  <a:sym typeface="Calibri Italic" charset="0"/>
                </a:rPr>
                <a:t>In vivo</a:t>
              </a:r>
            </a:p>
          </p:txBody>
        </p:sp>
        <p:sp>
          <p:nvSpPr>
            <p:cNvPr id="88085" name="Rectangle 14"/>
            <p:cNvSpPr>
              <a:spLocks/>
            </p:cNvSpPr>
            <p:nvPr/>
          </p:nvSpPr>
          <p:spPr bwMode="auto">
            <a:xfrm>
              <a:off x="417" y="1983"/>
              <a:ext cx="216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300">
                  <a:solidFill>
                    <a:srgbClr val="000000"/>
                  </a:solidFill>
                  <a:latin typeface="Arial" charset="0"/>
                  <a:sym typeface="Arial" charset="0"/>
                </a:rPr>
                <a:t>Kamondi, Acsady, Buzsaki, 1998</a:t>
              </a:r>
            </a:p>
          </p:txBody>
        </p:sp>
        <p:sp>
          <p:nvSpPr>
            <p:cNvPr id="88086" name="Rectangle 15"/>
            <p:cNvSpPr>
              <a:spLocks/>
            </p:cNvSpPr>
            <p:nvPr/>
          </p:nvSpPr>
          <p:spPr bwMode="auto">
            <a:xfrm>
              <a:off x="3313" y="1983"/>
              <a:ext cx="145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300">
                  <a:solidFill>
                    <a:srgbClr val="000000"/>
                  </a:solidFill>
                  <a:latin typeface="Arial" charset="0"/>
                  <a:sym typeface="Arial" charset="0"/>
                </a:rPr>
                <a:t>Helmchen et al., 1999</a:t>
              </a:r>
            </a:p>
          </p:txBody>
        </p:sp>
        <p:sp>
          <p:nvSpPr>
            <p:cNvPr id="88087" name="Rectangle 16"/>
            <p:cNvSpPr>
              <a:spLocks/>
            </p:cNvSpPr>
            <p:nvPr/>
          </p:nvSpPr>
          <p:spPr bwMode="auto">
            <a:xfrm>
              <a:off x="6321" y="1983"/>
              <a:ext cx="135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300">
                  <a:solidFill>
                    <a:srgbClr val="000000"/>
                  </a:solidFill>
                  <a:latin typeface="Arial" charset="0"/>
                  <a:sym typeface="Arial" charset="0"/>
                </a:rPr>
                <a:t>Zhu &amp; Larkum, 2002</a:t>
              </a:r>
            </a:p>
          </p:txBody>
        </p:sp>
        <p:sp>
          <p:nvSpPr>
            <p:cNvPr id="88088" name="Line 17"/>
            <p:cNvSpPr>
              <a:spLocks noChangeShapeType="1"/>
            </p:cNvSpPr>
            <p:nvPr/>
          </p:nvSpPr>
          <p:spPr bwMode="auto">
            <a:xfrm>
              <a:off x="0" y="0"/>
              <a:ext cx="8014"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grpSp>
      <p:pic>
        <p:nvPicPr>
          <p:cNvPr id="88073"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488" y="2487613"/>
            <a:ext cx="1795462"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8074" name="Rectangle 23"/>
          <p:cNvSpPr>
            <a:spLocks/>
          </p:cNvSpPr>
          <p:nvPr/>
        </p:nvSpPr>
        <p:spPr bwMode="auto">
          <a:xfrm>
            <a:off x="615950" y="4019550"/>
            <a:ext cx="2474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300">
                <a:solidFill>
                  <a:srgbClr val="000000"/>
                </a:solidFill>
                <a:latin typeface="Arial" charset="0"/>
                <a:sym typeface="Arial" charset="0"/>
              </a:rPr>
              <a:t>Eilers, Augustine, Konnerth, 1995</a:t>
            </a:r>
          </a:p>
        </p:txBody>
      </p:sp>
      <p:sp>
        <p:nvSpPr>
          <p:cNvPr id="88075" name="Rectangle 4"/>
          <p:cNvSpPr>
            <a:spLocks noChangeArrowheads="1"/>
          </p:cNvSpPr>
          <p:nvPr/>
        </p:nvSpPr>
        <p:spPr bwMode="auto">
          <a:xfrm>
            <a:off x="0" y="0"/>
            <a:ext cx="9144000" cy="762000"/>
          </a:xfrm>
          <a:prstGeom prst="rect">
            <a:avLst/>
          </a:prstGeom>
          <a:solidFill>
            <a:schemeClr val="tx2">
              <a:lumMod val="60000"/>
              <a:lumOff val="40000"/>
            </a:schemeClr>
          </a:solidFill>
          <a:ln>
            <a:noFill/>
          </a:ln>
        </p:spPr>
        <p:txBody>
          <a:bodyPr wrap="none" lIns="91260" tIns="45630" rIns="91260" bIns="45630"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solidFill>
                <a:srgbClr val="000000"/>
              </a:solidFill>
              <a:ea typeface="ヒラギノ角ゴ ProN W3" charset="-128"/>
            </a:endParaRPr>
          </a:p>
        </p:txBody>
      </p:sp>
      <p:sp>
        <p:nvSpPr>
          <p:cNvPr id="88076" name="Rectangle 2"/>
          <p:cNvSpPr>
            <a:spLocks/>
          </p:cNvSpPr>
          <p:nvPr/>
        </p:nvSpPr>
        <p:spPr bwMode="auto">
          <a:xfrm>
            <a:off x="2484438" y="209550"/>
            <a:ext cx="4560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de-DE" altLang="x-none" sz="2400">
                <a:solidFill>
                  <a:srgbClr val="FFFFFF"/>
                </a:solidFill>
              </a:rPr>
              <a:t>Pyramidal cell dendrites are active!</a:t>
            </a:r>
            <a:endParaRPr lang="en-US" altLang="x-none" sz="2400">
              <a:solidFill>
                <a:srgbClr val="FFFFFF"/>
              </a:solidFill>
            </a:endParaRPr>
          </a:p>
        </p:txBody>
      </p:sp>
      <p:pic>
        <p:nvPicPr>
          <p:cNvPr id="88077"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1088" y="2465388"/>
            <a:ext cx="28035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8078"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8188" y="2509838"/>
            <a:ext cx="2614612"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8079" name="Rectangle 22"/>
          <p:cNvSpPr>
            <a:spLocks/>
          </p:cNvSpPr>
          <p:nvPr/>
        </p:nvSpPr>
        <p:spPr bwMode="auto">
          <a:xfrm>
            <a:off x="4241800" y="4019550"/>
            <a:ext cx="14176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300">
                <a:solidFill>
                  <a:srgbClr val="000000"/>
                </a:solidFill>
                <a:latin typeface="Arial" charset="0"/>
                <a:sym typeface="Arial" charset="0"/>
              </a:rPr>
              <a:t>Schiller et al., 2000</a:t>
            </a:r>
          </a:p>
        </p:txBody>
      </p:sp>
      <p:sp>
        <p:nvSpPr>
          <p:cNvPr id="88080" name="Rectangle 24"/>
          <p:cNvSpPr>
            <a:spLocks/>
          </p:cNvSpPr>
          <p:nvPr/>
        </p:nvSpPr>
        <p:spPr bwMode="auto">
          <a:xfrm>
            <a:off x="7143750" y="4019550"/>
            <a:ext cx="24733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300">
                <a:solidFill>
                  <a:srgbClr val="000000"/>
                </a:solidFill>
                <a:latin typeface="Arial" charset="0"/>
                <a:sym typeface="Arial" charset="0"/>
              </a:rPr>
              <a:t>Losonczy &amp; Magee, 2006</a:t>
            </a:r>
          </a:p>
        </p:txBody>
      </p:sp>
    </p:spTree>
    <p:extLst>
      <p:ext uri="{BB962C8B-B14F-4D97-AF65-F5344CB8AC3E}">
        <p14:creationId xmlns:p14="http://schemas.microsoft.com/office/powerpoint/2010/main" val="3098089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4"/>
          <p:cNvSpPr>
            <a:spLocks noChangeArrowheads="1"/>
          </p:cNvSpPr>
          <p:nvPr/>
        </p:nvSpPr>
        <p:spPr bwMode="auto">
          <a:xfrm>
            <a:off x="0" y="0"/>
            <a:ext cx="9144000" cy="762000"/>
          </a:xfrm>
          <a:prstGeom prst="rect">
            <a:avLst/>
          </a:prstGeom>
          <a:solidFill>
            <a:schemeClr val="tx2">
              <a:lumMod val="60000"/>
              <a:lumOff val="40000"/>
            </a:schemeClr>
          </a:solidFill>
          <a:ln>
            <a:noFill/>
          </a:ln>
        </p:spPr>
        <p:txBody>
          <a:bodyPr wrap="none" lIns="91260" tIns="45630" rIns="91260" bIns="45630"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solidFill>
                <a:srgbClr val="000000"/>
              </a:solidFill>
              <a:ea typeface="ヒラギノ角ゴ ProN W3" charset="-128"/>
            </a:endParaRPr>
          </a:p>
        </p:txBody>
      </p:sp>
      <p:grpSp>
        <p:nvGrpSpPr>
          <p:cNvPr id="89090" name="Group 1"/>
          <p:cNvGrpSpPr>
            <a:grpSpLocks/>
          </p:cNvGrpSpPr>
          <p:nvPr/>
        </p:nvGrpSpPr>
        <p:grpSpPr bwMode="auto">
          <a:xfrm>
            <a:off x="1143000" y="844550"/>
            <a:ext cx="7321550" cy="4745038"/>
            <a:chOff x="1143000" y="1600200"/>
            <a:chExt cx="7322345" cy="4745038"/>
          </a:xfrm>
        </p:grpSpPr>
        <p:pic>
          <p:nvPicPr>
            <p:cNvPr id="89096" name="Picture 2"/>
            <p:cNvPicPr>
              <a:picLocks noChangeAspect="1" noChangeArrowheads="1"/>
            </p:cNvPicPr>
            <p:nvPr/>
          </p:nvPicPr>
          <p:blipFill>
            <a:blip r:embed="rId2">
              <a:extLst>
                <a:ext uri="{28A0092B-C50C-407E-A947-70E740481C1C}">
                  <a14:useLocalDpi xmlns:a14="http://schemas.microsoft.com/office/drawing/2010/main" val="0"/>
                </a:ext>
              </a:extLst>
            </a:blip>
            <a:srcRect b="9846"/>
            <a:stretch>
              <a:fillRect/>
            </a:stretch>
          </p:blipFill>
          <p:spPr bwMode="auto">
            <a:xfrm>
              <a:off x="1143000" y="1600200"/>
              <a:ext cx="3867150"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7" name="Text Box 3"/>
            <p:cNvSpPr txBox="1">
              <a:spLocks noChangeArrowheads="1"/>
            </p:cNvSpPr>
            <p:nvPr/>
          </p:nvSpPr>
          <p:spPr bwMode="auto">
            <a:xfrm>
              <a:off x="4306888" y="2989263"/>
              <a:ext cx="48427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sz="4000">
                  <a:latin typeface="Chicago" charset="0"/>
                </a:rPr>
                <a:t>=</a:t>
              </a:r>
            </a:p>
          </p:txBody>
        </p:sp>
        <p:pic>
          <p:nvPicPr>
            <p:cNvPr id="8909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563" y="1920875"/>
              <a:ext cx="25352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9" name="Rectangle 8"/>
            <p:cNvSpPr>
              <a:spLocks noChangeArrowheads="1"/>
            </p:cNvSpPr>
            <p:nvPr/>
          </p:nvSpPr>
          <p:spPr bwMode="auto">
            <a:xfrm flipH="1">
              <a:off x="6919913" y="3878263"/>
              <a:ext cx="255587" cy="3190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00" name="Rectangle 10"/>
            <p:cNvSpPr>
              <a:spLocks noChangeArrowheads="1"/>
            </p:cNvSpPr>
            <p:nvPr/>
          </p:nvSpPr>
          <p:spPr bwMode="auto">
            <a:xfrm>
              <a:off x="7772400" y="3276600"/>
              <a:ext cx="5334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01" name="Line 11"/>
            <p:cNvSpPr>
              <a:spLocks noChangeShapeType="1"/>
            </p:cNvSpPr>
            <p:nvPr/>
          </p:nvSpPr>
          <p:spPr bwMode="auto">
            <a:xfrm flipV="1">
              <a:off x="3505200" y="4724400"/>
              <a:ext cx="2057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02" name="Rectangle 12"/>
            <p:cNvSpPr>
              <a:spLocks noChangeArrowheads="1"/>
            </p:cNvSpPr>
            <p:nvPr/>
          </p:nvSpPr>
          <p:spPr bwMode="auto">
            <a:xfrm rot="-818926">
              <a:off x="3679092" y="4996448"/>
              <a:ext cx="20699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sz="1600" b="1"/>
                <a:t>thin branch = subunit</a:t>
              </a:r>
            </a:p>
          </p:txBody>
        </p:sp>
        <p:sp>
          <p:nvSpPr>
            <p:cNvPr id="89103" name="Oval 13"/>
            <p:cNvSpPr>
              <a:spLocks noChangeArrowheads="1"/>
            </p:cNvSpPr>
            <p:nvPr/>
          </p:nvSpPr>
          <p:spPr bwMode="auto">
            <a:xfrm>
              <a:off x="6019800" y="2371725"/>
              <a:ext cx="304800" cy="312738"/>
            </a:xfrm>
            <a:prstGeom prst="ellipse">
              <a:avLst/>
            </a:prstGeom>
            <a:noFill/>
            <a:ln w="19050">
              <a:solidFill>
                <a:srgbClr val="A214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04" name="Oval 14"/>
            <p:cNvSpPr>
              <a:spLocks noChangeArrowheads="1"/>
            </p:cNvSpPr>
            <p:nvPr/>
          </p:nvSpPr>
          <p:spPr bwMode="auto">
            <a:xfrm>
              <a:off x="6019800" y="2890838"/>
              <a:ext cx="304800" cy="312737"/>
            </a:xfrm>
            <a:prstGeom prst="ellipse">
              <a:avLst/>
            </a:prstGeom>
            <a:noFill/>
            <a:ln w="19050">
              <a:solidFill>
                <a:srgbClr val="A214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05" name="Oval 15"/>
            <p:cNvSpPr>
              <a:spLocks noChangeArrowheads="1"/>
            </p:cNvSpPr>
            <p:nvPr/>
          </p:nvSpPr>
          <p:spPr bwMode="auto">
            <a:xfrm>
              <a:off x="6019800" y="3424238"/>
              <a:ext cx="304800" cy="312737"/>
            </a:xfrm>
            <a:prstGeom prst="ellipse">
              <a:avLst/>
            </a:prstGeom>
            <a:noFill/>
            <a:ln w="19050">
              <a:solidFill>
                <a:srgbClr val="A214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06" name="Oval 16"/>
            <p:cNvSpPr>
              <a:spLocks noChangeArrowheads="1"/>
            </p:cNvSpPr>
            <p:nvPr/>
          </p:nvSpPr>
          <p:spPr bwMode="auto">
            <a:xfrm>
              <a:off x="6018213" y="4391025"/>
              <a:ext cx="304800" cy="312738"/>
            </a:xfrm>
            <a:prstGeom prst="ellipse">
              <a:avLst/>
            </a:prstGeom>
            <a:noFill/>
            <a:ln w="19050">
              <a:solidFill>
                <a:srgbClr val="A214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07" name="Freeform 17"/>
            <p:cNvSpPr>
              <a:spLocks/>
            </p:cNvSpPr>
            <p:nvPr/>
          </p:nvSpPr>
          <p:spPr bwMode="auto">
            <a:xfrm>
              <a:off x="3117850" y="5029200"/>
              <a:ext cx="387350" cy="276225"/>
            </a:xfrm>
            <a:custGeom>
              <a:avLst/>
              <a:gdLst>
                <a:gd name="T0" fmla="*/ 0 w 244"/>
                <a:gd name="T1" fmla="*/ 0 h 174"/>
                <a:gd name="T2" fmla="*/ 2147483647 w 244"/>
                <a:gd name="T3" fmla="*/ 2147483647 h 174"/>
                <a:gd name="T4" fmla="*/ 2147483647 w 244"/>
                <a:gd name="T5" fmla="*/ 2147483647 h 174"/>
                <a:gd name="T6" fmla="*/ 2147483647 w 244"/>
                <a:gd name="T7" fmla="*/ 2147483647 h 174"/>
                <a:gd name="T8" fmla="*/ 2147483647 w 244"/>
                <a:gd name="T9" fmla="*/ 2147483647 h 174"/>
                <a:gd name="T10" fmla="*/ 2147483647 w 244"/>
                <a:gd name="T11" fmla="*/ 2147483647 h 174"/>
                <a:gd name="T12" fmla="*/ 2147483647 w 244"/>
                <a:gd name="T13" fmla="*/ 2147483647 h 174"/>
                <a:gd name="T14" fmla="*/ 2147483647 w 244"/>
                <a:gd name="T15" fmla="*/ 2147483647 h 174"/>
                <a:gd name="T16" fmla="*/ 0 60000 65536"/>
                <a:gd name="T17" fmla="*/ 0 60000 65536"/>
                <a:gd name="T18" fmla="*/ 0 60000 65536"/>
                <a:gd name="T19" fmla="*/ 0 60000 65536"/>
                <a:gd name="T20" fmla="*/ 0 60000 65536"/>
                <a:gd name="T21" fmla="*/ 0 60000 65536"/>
                <a:gd name="T22" fmla="*/ 0 60000 65536"/>
                <a:gd name="T23" fmla="*/ 0 60000 65536"/>
                <a:gd name="T24" fmla="*/ 0 w 244"/>
                <a:gd name="T25" fmla="*/ 0 h 174"/>
                <a:gd name="T26" fmla="*/ 244 w 244"/>
                <a:gd name="T27" fmla="*/ 174 h 1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4" h="174">
                  <a:moveTo>
                    <a:pt x="0" y="0"/>
                  </a:moveTo>
                  <a:cubicBezTo>
                    <a:pt x="4" y="13"/>
                    <a:pt x="1" y="38"/>
                    <a:pt x="18" y="44"/>
                  </a:cubicBezTo>
                  <a:cubicBezTo>
                    <a:pt x="21" y="54"/>
                    <a:pt x="29" y="51"/>
                    <a:pt x="38" y="60"/>
                  </a:cubicBezTo>
                  <a:cubicBezTo>
                    <a:pt x="56" y="78"/>
                    <a:pt x="97" y="77"/>
                    <a:pt x="122" y="82"/>
                  </a:cubicBezTo>
                  <a:cubicBezTo>
                    <a:pt x="139" y="80"/>
                    <a:pt x="155" y="77"/>
                    <a:pt x="172" y="80"/>
                  </a:cubicBezTo>
                  <a:cubicBezTo>
                    <a:pt x="180" y="84"/>
                    <a:pt x="182" y="89"/>
                    <a:pt x="190" y="94"/>
                  </a:cubicBezTo>
                  <a:cubicBezTo>
                    <a:pt x="195" y="110"/>
                    <a:pt x="215" y="154"/>
                    <a:pt x="232" y="160"/>
                  </a:cubicBezTo>
                  <a:cubicBezTo>
                    <a:pt x="236" y="164"/>
                    <a:pt x="239" y="169"/>
                    <a:pt x="244" y="174"/>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9108" name="Oval 19"/>
            <p:cNvSpPr>
              <a:spLocks noChangeArrowheads="1"/>
            </p:cNvSpPr>
            <p:nvPr/>
          </p:nvSpPr>
          <p:spPr bwMode="auto">
            <a:xfrm>
              <a:off x="7073900" y="3225800"/>
              <a:ext cx="393700" cy="393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09" name="Rectangle 20"/>
            <p:cNvSpPr>
              <a:spLocks noChangeArrowheads="1"/>
            </p:cNvSpPr>
            <p:nvPr/>
          </p:nvSpPr>
          <p:spPr bwMode="auto">
            <a:xfrm>
              <a:off x="7239000" y="3657600"/>
              <a:ext cx="1524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10" name="Rectangle 21"/>
            <p:cNvSpPr>
              <a:spLocks noChangeArrowheads="1"/>
            </p:cNvSpPr>
            <p:nvPr/>
          </p:nvSpPr>
          <p:spPr bwMode="auto">
            <a:xfrm>
              <a:off x="7023100" y="2870200"/>
              <a:ext cx="2286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11" name="Rectangle 22"/>
            <p:cNvSpPr>
              <a:spLocks noChangeArrowheads="1"/>
            </p:cNvSpPr>
            <p:nvPr/>
          </p:nvSpPr>
          <p:spPr bwMode="auto">
            <a:xfrm>
              <a:off x="7010400" y="2895600"/>
              <a:ext cx="563688" cy="3077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sz="1400">
                  <a:latin typeface="Times" charset="0"/>
                </a:rPr>
                <a:t>soma</a:t>
              </a:r>
            </a:p>
          </p:txBody>
        </p:sp>
        <p:sp>
          <p:nvSpPr>
            <p:cNvPr id="89112" name="Line 23"/>
            <p:cNvSpPr>
              <a:spLocks noChangeShapeType="1"/>
            </p:cNvSpPr>
            <p:nvPr/>
          </p:nvSpPr>
          <p:spPr bwMode="auto">
            <a:xfrm>
              <a:off x="7467600" y="34163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9113" name="Rectangle 24"/>
            <p:cNvSpPr>
              <a:spLocks noChangeArrowheads="1"/>
            </p:cNvSpPr>
            <p:nvPr/>
          </p:nvSpPr>
          <p:spPr bwMode="auto">
            <a:xfrm>
              <a:off x="7831782" y="3248894"/>
              <a:ext cx="633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sz="1400">
                  <a:latin typeface="Times" charset="0"/>
                </a:rPr>
                <a:t>spikes</a:t>
              </a:r>
            </a:p>
          </p:txBody>
        </p:sp>
        <p:sp>
          <p:nvSpPr>
            <p:cNvPr id="89114" name="Line 25"/>
            <p:cNvSpPr>
              <a:spLocks noChangeShapeType="1"/>
            </p:cNvSpPr>
            <p:nvPr/>
          </p:nvSpPr>
          <p:spPr bwMode="auto">
            <a:xfrm>
              <a:off x="5638800" y="22987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15" name="Line 26"/>
            <p:cNvSpPr>
              <a:spLocks noChangeShapeType="1"/>
            </p:cNvSpPr>
            <p:nvPr/>
          </p:nvSpPr>
          <p:spPr bwMode="auto">
            <a:xfrm flipV="1">
              <a:off x="5651500" y="25908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16" name="Line 27"/>
            <p:cNvSpPr>
              <a:spLocks noChangeShapeType="1"/>
            </p:cNvSpPr>
            <p:nvPr/>
          </p:nvSpPr>
          <p:spPr bwMode="auto">
            <a:xfrm rot="-696888">
              <a:off x="5638800" y="23749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17" name="Line 28"/>
            <p:cNvSpPr>
              <a:spLocks noChangeShapeType="1"/>
            </p:cNvSpPr>
            <p:nvPr/>
          </p:nvSpPr>
          <p:spPr bwMode="auto">
            <a:xfrm rot="696888" flipV="1">
              <a:off x="5638800" y="25273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18" name="Line 29"/>
            <p:cNvSpPr>
              <a:spLocks noChangeShapeType="1"/>
            </p:cNvSpPr>
            <p:nvPr/>
          </p:nvSpPr>
          <p:spPr bwMode="auto">
            <a:xfrm flipH="1">
              <a:off x="5638800" y="2527300"/>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19" name="Line 30"/>
            <p:cNvSpPr>
              <a:spLocks noChangeShapeType="1"/>
            </p:cNvSpPr>
            <p:nvPr/>
          </p:nvSpPr>
          <p:spPr bwMode="auto">
            <a:xfrm>
              <a:off x="5626100" y="43053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20" name="Line 31"/>
            <p:cNvSpPr>
              <a:spLocks noChangeShapeType="1"/>
            </p:cNvSpPr>
            <p:nvPr/>
          </p:nvSpPr>
          <p:spPr bwMode="auto">
            <a:xfrm rot="-696888">
              <a:off x="5626100" y="43815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21" name="Line 32"/>
            <p:cNvSpPr>
              <a:spLocks noChangeShapeType="1"/>
            </p:cNvSpPr>
            <p:nvPr/>
          </p:nvSpPr>
          <p:spPr bwMode="auto">
            <a:xfrm rot="696888" flipV="1">
              <a:off x="5626100" y="4533900"/>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22" name="Line 33"/>
            <p:cNvSpPr>
              <a:spLocks noChangeShapeType="1"/>
            </p:cNvSpPr>
            <p:nvPr/>
          </p:nvSpPr>
          <p:spPr bwMode="auto">
            <a:xfrm flipH="1">
              <a:off x="5626100" y="4533900"/>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23" name="Rectangle 34"/>
            <p:cNvSpPr>
              <a:spLocks noChangeArrowheads="1"/>
            </p:cNvSpPr>
            <p:nvPr/>
          </p:nvSpPr>
          <p:spPr bwMode="auto">
            <a:xfrm>
              <a:off x="5359400" y="2362200"/>
              <a:ext cx="254000" cy="2298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sp>
          <p:nvSpPr>
            <p:cNvPr id="89124" name="Rectangle 35"/>
            <p:cNvSpPr>
              <a:spLocks noChangeArrowheads="1"/>
            </p:cNvSpPr>
            <p:nvPr/>
          </p:nvSpPr>
          <p:spPr bwMode="auto">
            <a:xfrm>
              <a:off x="5867400" y="1981200"/>
              <a:ext cx="5334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grpSp>
          <p:nvGrpSpPr>
            <p:cNvPr id="89125" name="Group 36"/>
            <p:cNvGrpSpPr>
              <a:grpSpLocks/>
            </p:cNvGrpSpPr>
            <p:nvPr/>
          </p:nvGrpSpPr>
          <p:grpSpPr bwMode="auto">
            <a:xfrm>
              <a:off x="5638800" y="2819400"/>
              <a:ext cx="393700" cy="444500"/>
              <a:chOff x="4744" y="680"/>
              <a:chExt cx="248" cy="280"/>
            </a:xfrm>
          </p:grpSpPr>
          <p:sp>
            <p:nvSpPr>
              <p:cNvPr id="89134" name="Line 37"/>
              <p:cNvSpPr>
                <a:spLocks noChangeShapeType="1"/>
              </p:cNvSpPr>
              <p:nvPr/>
            </p:nvSpPr>
            <p:spPr bwMode="auto">
              <a:xfrm>
                <a:off x="4744" y="680"/>
                <a:ext cx="24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5" name="Line 38"/>
              <p:cNvSpPr>
                <a:spLocks noChangeShapeType="1"/>
              </p:cNvSpPr>
              <p:nvPr/>
            </p:nvSpPr>
            <p:spPr bwMode="auto">
              <a:xfrm flipV="1">
                <a:off x="4752" y="864"/>
                <a:ext cx="24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6" name="Line 39"/>
              <p:cNvSpPr>
                <a:spLocks noChangeShapeType="1"/>
              </p:cNvSpPr>
              <p:nvPr/>
            </p:nvSpPr>
            <p:spPr bwMode="auto">
              <a:xfrm rot="-696888">
                <a:off x="4744" y="728"/>
                <a:ext cx="24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7" name="Line 40"/>
              <p:cNvSpPr>
                <a:spLocks noChangeShapeType="1"/>
              </p:cNvSpPr>
              <p:nvPr/>
            </p:nvSpPr>
            <p:spPr bwMode="auto">
              <a:xfrm rot="696888" flipV="1">
                <a:off x="4744" y="824"/>
                <a:ext cx="24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8" name="Line 41"/>
              <p:cNvSpPr>
                <a:spLocks noChangeShapeType="1"/>
              </p:cNvSpPr>
              <p:nvPr/>
            </p:nvSpPr>
            <p:spPr bwMode="auto">
              <a:xfrm flipH="1">
                <a:off x="4744" y="82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9126" name="Group 42"/>
            <p:cNvGrpSpPr>
              <a:grpSpLocks/>
            </p:cNvGrpSpPr>
            <p:nvPr/>
          </p:nvGrpSpPr>
          <p:grpSpPr bwMode="auto">
            <a:xfrm>
              <a:off x="5638800" y="3352800"/>
              <a:ext cx="393700" cy="444500"/>
              <a:chOff x="4744" y="680"/>
              <a:chExt cx="248" cy="280"/>
            </a:xfrm>
          </p:grpSpPr>
          <p:sp>
            <p:nvSpPr>
              <p:cNvPr id="89129" name="Line 43"/>
              <p:cNvSpPr>
                <a:spLocks noChangeShapeType="1"/>
              </p:cNvSpPr>
              <p:nvPr/>
            </p:nvSpPr>
            <p:spPr bwMode="auto">
              <a:xfrm>
                <a:off x="4744" y="680"/>
                <a:ext cx="24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0" name="Line 44"/>
              <p:cNvSpPr>
                <a:spLocks noChangeShapeType="1"/>
              </p:cNvSpPr>
              <p:nvPr/>
            </p:nvSpPr>
            <p:spPr bwMode="auto">
              <a:xfrm flipV="1">
                <a:off x="4752" y="864"/>
                <a:ext cx="24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1" name="Line 45"/>
              <p:cNvSpPr>
                <a:spLocks noChangeShapeType="1"/>
              </p:cNvSpPr>
              <p:nvPr/>
            </p:nvSpPr>
            <p:spPr bwMode="auto">
              <a:xfrm rot="-696888">
                <a:off x="4744" y="728"/>
                <a:ext cx="24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2" name="Line 46"/>
              <p:cNvSpPr>
                <a:spLocks noChangeShapeType="1"/>
              </p:cNvSpPr>
              <p:nvPr/>
            </p:nvSpPr>
            <p:spPr bwMode="auto">
              <a:xfrm rot="696888" flipV="1">
                <a:off x="4744" y="824"/>
                <a:ext cx="24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33" name="Line 47"/>
              <p:cNvSpPr>
                <a:spLocks noChangeShapeType="1"/>
              </p:cNvSpPr>
              <p:nvPr/>
            </p:nvSpPr>
            <p:spPr bwMode="auto">
              <a:xfrm flipH="1">
                <a:off x="4744" y="82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9127" name="Text Box 49"/>
            <p:cNvSpPr txBox="1">
              <a:spLocks noChangeArrowheads="1"/>
            </p:cNvSpPr>
            <p:nvPr/>
          </p:nvSpPr>
          <p:spPr bwMode="auto">
            <a:xfrm>
              <a:off x="7100888" y="3176886"/>
              <a:ext cx="366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sz="2400">
                  <a:latin typeface="Symbol" charset="2"/>
                </a:rPr>
                <a:t>S</a:t>
              </a:r>
            </a:p>
          </p:txBody>
        </p:sp>
        <p:sp>
          <p:nvSpPr>
            <p:cNvPr id="89128" name="Rectangle 50"/>
            <p:cNvSpPr>
              <a:spLocks noChangeArrowheads="1"/>
            </p:cNvSpPr>
            <p:nvPr/>
          </p:nvSpPr>
          <p:spPr bwMode="auto">
            <a:xfrm>
              <a:off x="6858000" y="2743200"/>
              <a:ext cx="5334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p>
          </p:txBody>
        </p:sp>
      </p:grpSp>
      <p:grpSp>
        <p:nvGrpSpPr>
          <p:cNvPr id="5" name="Group 3"/>
          <p:cNvGrpSpPr>
            <a:grpSpLocks/>
          </p:cNvGrpSpPr>
          <p:nvPr/>
        </p:nvGrpSpPr>
        <p:grpSpPr bwMode="auto">
          <a:xfrm>
            <a:off x="785813" y="5591175"/>
            <a:ext cx="8287074" cy="1717603"/>
            <a:chOff x="0" y="154"/>
            <a:chExt cx="7424" cy="1538"/>
          </a:xfrm>
        </p:grpSpPr>
        <p:sp>
          <p:nvSpPr>
            <p:cNvPr id="89094" name="Rectangle 1"/>
            <p:cNvSpPr>
              <a:spLocks/>
            </p:cNvSpPr>
            <p:nvPr/>
          </p:nvSpPr>
          <p:spPr bwMode="auto">
            <a:xfrm>
              <a:off x="0" y="154"/>
              <a:ext cx="716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algn="just" eaLnBrk="1" hangingPunct="1"/>
              <a:r>
                <a:rPr lang="ja-JP" altLang="en-US" sz="1700">
                  <a:solidFill>
                    <a:srgbClr val="000000"/>
                  </a:solidFill>
                  <a:latin typeface="Arial" charset="0"/>
                  <a:sym typeface="Arial" charset="0"/>
                </a:rPr>
                <a:t>“</a:t>
              </a:r>
              <a:r>
                <a:rPr lang="en-US" altLang="ja-JP" sz="1700">
                  <a:solidFill>
                    <a:srgbClr val="000000"/>
                  </a:solidFill>
                  <a:latin typeface="Arial" charset="0"/>
                  <a:sym typeface="Arial" charset="0"/>
                </a:rPr>
                <a:t>One has to consider the possibility that in the monkey the simple-cell step may be skipped, perhaps by summing the inputs from cells in layer 4 on dendrites of complex cells.  In such a scheme </a:t>
              </a:r>
              <a:r>
                <a:rPr lang="en-US" altLang="ja-JP" sz="1700">
                  <a:solidFill>
                    <a:srgbClr val="000000"/>
                  </a:solidFill>
                  <a:latin typeface="Arial Bold" charset="0"/>
                  <a:sym typeface="Arial Bold" charset="0"/>
                </a:rPr>
                <a:t>each main dendritic branch of a complex cell would perform the function of a simple cell</a:t>
              </a:r>
              <a:r>
                <a:rPr lang="en-US" altLang="ja-JP" sz="1700">
                  <a:solidFill>
                    <a:srgbClr val="000000"/>
                  </a:solidFill>
                  <a:latin typeface="Arial" charset="0"/>
                  <a:sym typeface="Arial" charset="0"/>
                </a:rPr>
                <a:t>.</a:t>
              </a:r>
              <a:r>
                <a:rPr lang="ja-JP" altLang="en-US" sz="1700">
                  <a:solidFill>
                    <a:srgbClr val="000000"/>
                  </a:solidFill>
                  <a:latin typeface="Arial" charset="0"/>
                  <a:sym typeface="Arial" charset="0"/>
                </a:rPr>
                <a:t>”</a:t>
              </a:r>
              <a:endParaRPr lang="en-US" altLang="ja-JP" sz="1700">
                <a:solidFill>
                  <a:srgbClr val="000000"/>
                </a:solidFill>
                <a:latin typeface="Arial" charset="0"/>
                <a:sym typeface="Arial" charset="0"/>
              </a:endParaRPr>
            </a:p>
            <a:p>
              <a:pPr algn="just" eaLnBrk="1" hangingPunct="1"/>
              <a:endParaRPr lang="en-US" altLang="x-none" sz="3000">
                <a:solidFill>
                  <a:srgbClr val="000000"/>
                </a:solidFill>
                <a:latin typeface="Gill Sans" charset="0"/>
                <a:sym typeface="Gill Sans" charset="0"/>
              </a:endParaRPr>
            </a:p>
          </p:txBody>
        </p:sp>
        <p:sp>
          <p:nvSpPr>
            <p:cNvPr id="89095" name="Rectangle 2"/>
            <p:cNvSpPr>
              <a:spLocks/>
            </p:cNvSpPr>
            <p:nvPr/>
          </p:nvSpPr>
          <p:spPr bwMode="auto">
            <a:xfrm>
              <a:off x="3905" y="1044"/>
              <a:ext cx="3519"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eaLnBrk="1" hangingPunct="1"/>
              <a:r>
                <a:rPr lang="en-US" altLang="x-none" sz="1700">
                  <a:solidFill>
                    <a:srgbClr val="FF2712"/>
                  </a:solidFill>
                  <a:latin typeface="Arial" charset="0"/>
                  <a:sym typeface="Arial" charset="0"/>
                </a:rPr>
                <a:t>David Hubel, </a:t>
              </a:r>
              <a:r>
                <a:rPr lang="en-US" altLang="x-none" sz="1700">
                  <a:solidFill>
                    <a:srgbClr val="FF2712"/>
                  </a:solidFill>
                  <a:latin typeface="Arial Italic" charset="0"/>
                  <a:sym typeface="Arial Italic" charset="0"/>
                </a:rPr>
                <a:t>Nature</a:t>
              </a:r>
              <a:r>
                <a:rPr lang="en-US" altLang="x-none" sz="1700">
                  <a:solidFill>
                    <a:srgbClr val="FF2712"/>
                  </a:solidFill>
                  <a:latin typeface="Arial" charset="0"/>
                  <a:sym typeface="Arial" charset="0"/>
                </a:rPr>
                <a:t> 299: 515-524, 1982</a:t>
              </a:r>
            </a:p>
            <a:p>
              <a:pPr algn="ctr" eaLnBrk="1" hangingPunct="1"/>
              <a:endParaRPr lang="en-US" altLang="x-none" sz="3000" dirty="0">
                <a:solidFill>
                  <a:srgbClr val="FF2712"/>
                </a:solidFill>
                <a:latin typeface="Gill Sans" charset="0"/>
                <a:sym typeface="Gill Sans" charset="0"/>
              </a:endParaRPr>
            </a:p>
          </p:txBody>
        </p:sp>
      </p:grpSp>
      <p:sp>
        <p:nvSpPr>
          <p:cNvPr id="89092" name="Rectangle 5"/>
          <p:cNvSpPr>
            <a:spLocks/>
          </p:cNvSpPr>
          <p:nvPr/>
        </p:nvSpPr>
        <p:spPr bwMode="auto">
          <a:xfrm>
            <a:off x="7731125" y="4491038"/>
            <a:ext cx="1103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algn="ctr" eaLnBrk="1" hangingPunct="1"/>
            <a:r>
              <a:rPr lang="en-US" altLang="x-none" sz="1700">
                <a:solidFill>
                  <a:srgbClr val="FF2712"/>
                </a:solidFill>
                <a:latin typeface="Arial" charset="0"/>
                <a:sym typeface="Arial" charset="0"/>
              </a:rPr>
              <a:t>Bartlett Mel</a:t>
            </a:r>
          </a:p>
        </p:txBody>
      </p:sp>
      <p:sp>
        <p:nvSpPr>
          <p:cNvPr id="89093" name="Rectangle 7"/>
          <p:cNvSpPr>
            <a:spLocks/>
          </p:cNvSpPr>
          <p:nvPr/>
        </p:nvSpPr>
        <p:spPr bwMode="auto">
          <a:xfrm>
            <a:off x="26988" y="236538"/>
            <a:ext cx="9117012"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algn="ctr" eaLnBrk="1" hangingPunct="1"/>
            <a:r>
              <a:rPr lang="en-US" altLang="x-none" dirty="0">
                <a:solidFill>
                  <a:srgbClr val="FFFFFF"/>
                </a:solidFill>
                <a:latin typeface="Helvetica" charset="0"/>
                <a:ea typeface="Helvetica" charset="0"/>
                <a:cs typeface="Helvetica" charset="0"/>
                <a:sym typeface="Helvetica" charset="0"/>
              </a:rPr>
              <a:t>Dendritic nonlinearities </a:t>
            </a:r>
            <a:r>
              <a:rPr lang="en-US" altLang="x-none" dirty="0" smtClean="0">
                <a:solidFill>
                  <a:srgbClr val="FFFFFF"/>
                </a:solidFill>
                <a:latin typeface="Helvetica" charset="0"/>
                <a:ea typeface="Helvetica" charset="0"/>
                <a:cs typeface="Helvetica" charset="0"/>
                <a:sym typeface="Helvetica" charset="0"/>
              </a:rPr>
              <a:t>can create </a:t>
            </a:r>
            <a:r>
              <a:rPr lang="en-US" altLang="x-none" dirty="0">
                <a:solidFill>
                  <a:srgbClr val="FFFFFF"/>
                </a:solidFill>
                <a:latin typeface="Helvetica" charset="0"/>
                <a:ea typeface="Helvetica" charset="0"/>
                <a:cs typeface="Helvetica" charset="0"/>
                <a:sym typeface="Helvetica" charset="0"/>
              </a:rPr>
              <a:t>independent processing compartments</a:t>
            </a:r>
          </a:p>
        </p:txBody>
      </p:sp>
    </p:spTree>
    <p:extLst>
      <p:ext uri="{BB962C8B-B14F-4D97-AF65-F5344CB8AC3E}">
        <p14:creationId xmlns:p14="http://schemas.microsoft.com/office/powerpoint/2010/main" val="3386205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0" y="0"/>
            <a:ext cx="9144000" cy="762000"/>
          </a:xfrm>
          <a:prstGeom prst="rect">
            <a:avLst/>
          </a:prstGeom>
          <a:solidFill>
            <a:schemeClr val="tx2">
              <a:lumMod val="60000"/>
              <a:lumOff val="40000"/>
            </a:schemeClr>
          </a:solidFill>
          <a:ln>
            <a:noFill/>
          </a:ln>
        </p:spPr>
        <p:txBody>
          <a:bodyPr wrap="none" lIns="91260" tIns="45630" rIns="91260" bIns="45630"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solidFill>
                <a:srgbClr val="000000"/>
              </a:solidFill>
              <a:ea typeface="ヒラギノ角ゴ ProN W3" charset="-128"/>
            </a:endParaRPr>
          </a:p>
        </p:txBody>
      </p:sp>
      <p:sp>
        <p:nvSpPr>
          <p:cNvPr id="7" name="TextBox 6"/>
          <p:cNvSpPr txBox="1"/>
          <p:nvPr/>
        </p:nvSpPr>
        <p:spPr>
          <a:xfrm>
            <a:off x="6571707" y="6519446"/>
            <a:ext cx="2456122" cy="338554"/>
          </a:xfrm>
          <a:prstGeom prst="rect">
            <a:avLst/>
          </a:prstGeom>
          <a:noFill/>
        </p:spPr>
        <p:txBody>
          <a:bodyPr wrap="none" rtlCol="0">
            <a:spAutoFit/>
          </a:bodyPr>
          <a:lstStyle/>
          <a:p>
            <a:r>
              <a:rPr lang="en-US" sz="1600" dirty="0">
                <a:latin typeface="Helvetica"/>
                <a:cs typeface="Helvetica"/>
              </a:rPr>
              <a:t>Smith et </a:t>
            </a:r>
            <a:r>
              <a:rPr lang="en-US" sz="1600" dirty="0" smtClean="0">
                <a:latin typeface="Helvetica"/>
                <a:cs typeface="Helvetica"/>
              </a:rPr>
              <a:t>al., </a:t>
            </a:r>
            <a:r>
              <a:rPr lang="en-US" sz="1600" i="1" dirty="0" smtClean="0">
                <a:latin typeface="Helvetica"/>
                <a:cs typeface="Helvetica"/>
              </a:rPr>
              <a:t>Nature</a:t>
            </a:r>
            <a:r>
              <a:rPr lang="en-US" sz="1600" dirty="0" smtClean="0">
                <a:latin typeface="Helvetica"/>
                <a:cs typeface="Helvetica"/>
              </a:rPr>
              <a:t> 2013</a:t>
            </a:r>
            <a:endParaRPr lang="en-US" sz="1600" dirty="0">
              <a:latin typeface="Helvetica"/>
              <a:cs typeface="Helvetica"/>
            </a:endParaRPr>
          </a:p>
        </p:txBody>
      </p:sp>
      <p:sp>
        <p:nvSpPr>
          <p:cNvPr id="5" name="Title 4"/>
          <p:cNvSpPr>
            <a:spLocks noGrp="1"/>
          </p:cNvSpPr>
          <p:nvPr>
            <p:ph type="title"/>
          </p:nvPr>
        </p:nvSpPr>
        <p:spPr>
          <a:xfrm>
            <a:off x="0" y="0"/>
            <a:ext cx="9144000" cy="860238"/>
          </a:xfrm>
        </p:spPr>
        <p:txBody>
          <a:bodyPr>
            <a:normAutofit/>
          </a:bodyPr>
          <a:lstStyle/>
          <a:p>
            <a:r>
              <a:rPr lang="en-US" sz="2400" dirty="0">
                <a:solidFill>
                  <a:schemeClr val="bg1"/>
                </a:solidFill>
                <a:latin typeface="Helvetica"/>
                <a:cs typeface="Helvetica"/>
              </a:rPr>
              <a:t>D</a:t>
            </a:r>
            <a:r>
              <a:rPr lang="en-US" sz="2400" dirty="0" smtClean="0">
                <a:solidFill>
                  <a:schemeClr val="bg1"/>
                </a:solidFill>
                <a:latin typeface="Helvetica"/>
                <a:cs typeface="Helvetica"/>
              </a:rPr>
              <a:t>endritic spikes are selectively driven by visual input </a:t>
            </a:r>
            <a:r>
              <a:rPr lang="en-US" sz="2400" i="1" dirty="0" smtClean="0">
                <a:solidFill>
                  <a:schemeClr val="bg1"/>
                </a:solidFill>
                <a:latin typeface="Helvetica"/>
                <a:cs typeface="Helvetica"/>
              </a:rPr>
              <a:t>in vivo</a:t>
            </a:r>
            <a:endParaRPr lang="en-US" sz="2400" i="1" dirty="0">
              <a:solidFill>
                <a:schemeClr val="bg1"/>
              </a:solidFill>
              <a:latin typeface="Helvetica"/>
              <a:cs typeface="Helvetica"/>
            </a:endParaRPr>
          </a:p>
        </p:txBody>
      </p:sp>
      <p:pic>
        <p:nvPicPr>
          <p:cNvPr id="2" name="Picture 1" descr="Screen Shot 2017-09-13 at 00.39.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704" y="891970"/>
            <a:ext cx="5944432" cy="5542899"/>
          </a:xfrm>
          <a:prstGeom prst="rect">
            <a:avLst/>
          </a:prstGeom>
        </p:spPr>
      </p:pic>
    </p:spTree>
    <p:extLst>
      <p:ext uri="{BB962C8B-B14F-4D97-AF65-F5344CB8AC3E}">
        <p14:creationId xmlns:p14="http://schemas.microsoft.com/office/powerpoint/2010/main" val="14686907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noChangeArrowheads="1"/>
          </p:cNvSpPr>
          <p:nvPr/>
        </p:nvSpPr>
        <p:spPr bwMode="auto">
          <a:xfrm>
            <a:off x="0" y="0"/>
            <a:ext cx="9144000" cy="762000"/>
          </a:xfrm>
          <a:prstGeom prst="rect">
            <a:avLst/>
          </a:prstGeom>
          <a:solidFill>
            <a:schemeClr val="tx2">
              <a:lumMod val="60000"/>
              <a:lumOff val="40000"/>
            </a:schemeClr>
          </a:solidFill>
          <a:ln>
            <a:noFill/>
          </a:ln>
        </p:spPr>
        <p:txBody>
          <a:bodyPr wrap="none" lIns="91260" tIns="45630" rIns="91260" bIns="45630"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solidFill>
                <a:srgbClr val="000000"/>
              </a:solidFill>
              <a:ea typeface="ヒラギノ角ゴ ProN W3" charset="-128"/>
            </a:endParaRPr>
          </a:p>
        </p:txBody>
      </p:sp>
      <p:sp>
        <p:nvSpPr>
          <p:cNvPr id="98306" name="Rectangle 2"/>
          <p:cNvSpPr>
            <a:spLocks/>
          </p:cNvSpPr>
          <p:nvPr/>
        </p:nvSpPr>
        <p:spPr bwMode="auto">
          <a:xfrm>
            <a:off x="1368902" y="196334"/>
            <a:ext cx="6652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algn="ctr" eaLnBrk="1" hangingPunct="1"/>
            <a:r>
              <a:rPr lang="en-US" altLang="x-none" sz="2400" dirty="0">
                <a:solidFill>
                  <a:schemeClr val="bg1"/>
                </a:solidFill>
                <a:sym typeface="Helvetica" charset="0"/>
              </a:rPr>
              <a:t>Dendritic </a:t>
            </a:r>
            <a:r>
              <a:rPr lang="en-US" altLang="x-none" sz="2400" dirty="0" smtClean="0">
                <a:solidFill>
                  <a:schemeClr val="bg1"/>
                </a:solidFill>
                <a:sym typeface="Helvetica" charset="0"/>
              </a:rPr>
              <a:t>spikes are highly sensitive to orientation</a:t>
            </a:r>
            <a:endParaRPr lang="en-US" altLang="x-none" sz="2400" dirty="0">
              <a:solidFill>
                <a:schemeClr val="bg1"/>
              </a:solidFill>
              <a:sym typeface="Helvetica" charset="0"/>
            </a:endParaRPr>
          </a:p>
        </p:txBody>
      </p:sp>
      <p:pic>
        <p:nvPicPr>
          <p:cNvPr id="98307" name="Picture 2" descr="ExTraces_SnipeA12_edit.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557338"/>
            <a:ext cx="6827837"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6804025" y="2781300"/>
            <a:ext cx="2514600" cy="2703513"/>
            <a:chOff x="6804248" y="2780928"/>
            <a:chExt cx="2515470" cy="2704457"/>
          </a:xfrm>
        </p:grpSpPr>
        <p:pic>
          <p:nvPicPr>
            <p:cNvPr id="98309" name="Picture 3" descr="polarplot.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2280" y="2780928"/>
              <a:ext cx="1584176" cy="231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TextBox 4"/>
            <p:cNvSpPr txBox="1">
              <a:spLocks noChangeArrowheads="1"/>
            </p:cNvSpPr>
            <p:nvPr/>
          </p:nvSpPr>
          <p:spPr bwMode="auto">
            <a:xfrm>
              <a:off x="6804248" y="4129335"/>
              <a:ext cx="429941" cy="40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a:latin typeface="Arial" charset="0"/>
                </a:rPr>
                <a:t>0°</a:t>
              </a:r>
            </a:p>
          </p:txBody>
        </p:sp>
        <p:sp>
          <p:nvSpPr>
            <p:cNvPr id="98311" name="TextBox 13"/>
            <p:cNvSpPr txBox="1">
              <a:spLocks noChangeArrowheads="1"/>
            </p:cNvSpPr>
            <p:nvPr/>
          </p:nvSpPr>
          <p:spPr bwMode="auto">
            <a:xfrm>
              <a:off x="8604448" y="4149080"/>
              <a:ext cx="715270" cy="40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a:latin typeface="Arial" charset="0"/>
                </a:rPr>
                <a:t>180°</a:t>
              </a:r>
            </a:p>
          </p:txBody>
        </p:sp>
        <p:sp>
          <p:nvSpPr>
            <p:cNvPr id="98312" name="TextBox 14"/>
            <p:cNvSpPr txBox="1">
              <a:spLocks noChangeArrowheads="1"/>
            </p:cNvSpPr>
            <p:nvPr/>
          </p:nvSpPr>
          <p:spPr bwMode="auto">
            <a:xfrm>
              <a:off x="7671861" y="5085184"/>
              <a:ext cx="715270" cy="40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a:latin typeface="Arial" charset="0"/>
                </a:rPr>
                <a:t>270°</a:t>
              </a:r>
            </a:p>
          </p:txBody>
        </p:sp>
        <p:sp>
          <p:nvSpPr>
            <p:cNvPr id="98313" name="TextBox 15"/>
            <p:cNvSpPr txBox="1">
              <a:spLocks noChangeArrowheads="1"/>
            </p:cNvSpPr>
            <p:nvPr/>
          </p:nvSpPr>
          <p:spPr bwMode="auto">
            <a:xfrm>
              <a:off x="7671861" y="3212976"/>
              <a:ext cx="572606" cy="40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a:latin typeface="Arial" charset="0"/>
                </a:rPr>
                <a:t>90°</a:t>
              </a:r>
            </a:p>
          </p:txBody>
        </p:sp>
      </p:grpSp>
    </p:spTree>
    <p:extLst>
      <p:ext uri="{BB962C8B-B14F-4D97-AF65-F5344CB8AC3E}">
        <p14:creationId xmlns:p14="http://schemas.microsoft.com/office/powerpoint/2010/main" val="272478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4"/>
          <p:cNvSpPr>
            <a:spLocks noChangeArrowheads="1"/>
          </p:cNvSpPr>
          <p:nvPr/>
        </p:nvSpPr>
        <p:spPr bwMode="auto">
          <a:xfrm>
            <a:off x="0" y="0"/>
            <a:ext cx="9144000" cy="762000"/>
          </a:xfrm>
          <a:prstGeom prst="rect">
            <a:avLst/>
          </a:prstGeom>
          <a:solidFill>
            <a:schemeClr val="tx2">
              <a:lumMod val="60000"/>
              <a:lumOff val="40000"/>
            </a:schemeClr>
          </a:solidFill>
          <a:ln>
            <a:noFill/>
          </a:ln>
        </p:spPr>
        <p:txBody>
          <a:bodyPr wrap="none" lIns="91260" tIns="45630" rIns="91260" bIns="45630" anchor="ct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endParaRPr lang="x-none" altLang="x-none">
              <a:solidFill>
                <a:srgbClr val="000000"/>
              </a:solidFill>
              <a:ea typeface="ヒラギノ角ゴ ProN W3" charset="-128"/>
            </a:endParaRPr>
          </a:p>
        </p:txBody>
      </p:sp>
      <p:sp>
        <p:nvSpPr>
          <p:cNvPr id="99330" name="Rectangle 3"/>
          <p:cNvSpPr>
            <a:spLocks/>
          </p:cNvSpPr>
          <p:nvPr/>
        </p:nvSpPr>
        <p:spPr bwMode="auto">
          <a:xfrm>
            <a:off x="254797" y="178564"/>
            <a:ext cx="86233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algn="ctr" eaLnBrk="1" hangingPunct="1"/>
            <a:r>
              <a:rPr lang="en-US" altLang="x-none" sz="2600" dirty="0" smtClean="0">
                <a:solidFill>
                  <a:schemeClr val="bg1"/>
                </a:solidFill>
                <a:sym typeface="Helvetica" charset="0"/>
              </a:rPr>
              <a:t>Visually evoked dendritic spikes have some unusual features</a:t>
            </a:r>
            <a:endParaRPr lang="en-US" altLang="x-none" sz="2600" dirty="0">
              <a:solidFill>
                <a:schemeClr val="bg1"/>
              </a:solidFill>
              <a:sym typeface="Helvetica" charset="0"/>
            </a:endParaRPr>
          </a:p>
        </p:txBody>
      </p:sp>
      <p:pic>
        <p:nvPicPr>
          <p:cNvPr id="99331" name="Picture 2" descr="exampleBursts2_revised copy.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268413"/>
            <a:ext cx="5761037"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2987675" y="981075"/>
            <a:ext cx="1779588" cy="471488"/>
            <a:chOff x="2987824" y="1084674"/>
            <a:chExt cx="1778173" cy="472118"/>
          </a:xfrm>
        </p:grpSpPr>
        <p:sp>
          <p:nvSpPr>
            <p:cNvPr id="99341" name="TextBox 3"/>
            <p:cNvSpPr txBox="1">
              <a:spLocks noChangeArrowheads="1"/>
            </p:cNvSpPr>
            <p:nvPr/>
          </p:nvSpPr>
          <p:spPr bwMode="auto">
            <a:xfrm>
              <a:off x="3491880" y="1084674"/>
              <a:ext cx="1274117" cy="40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a:solidFill>
                    <a:srgbClr val="FF0000"/>
                  </a:solidFill>
                </a:rPr>
                <a:t>high rates</a:t>
              </a:r>
            </a:p>
          </p:txBody>
        </p:sp>
        <p:cxnSp>
          <p:nvCxnSpPr>
            <p:cNvPr id="99342" name="Straight Arrow Connector 5"/>
            <p:cNvCxnSpPr>
              <a:cxnSpLocks noChangeShapeType="1"/>
            </p:cNvCxnSpPr>
            <p:nvPr/>
          </p:nvCxnSpPr>
          <p:spPr bwMode="auto">
            <a:xfrm flipH="1">
              <a:off x="2987824" y="1340604"/>
              <a:ext cx="504591" cy="216188"/>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3" name="Group 11"/>
          <p:cNvGrpSpPr>
            <a:grpSpLocks/>
          </p:cNvGrpSpPr>
          <p:nvPr/>
        </p:nvGrpSpPr>
        <p:grpSpPr bwMode="auto">
          <a:xfrm>
            <a:off x="6516688" y="1228725"/>
            <a:ext cx="2111375" cy="4287838"/>
            <a:chOff x="6516216" y="1228690"/>
            <a:chExt cx="2112809" cy="4288542"/>
          </a:xfrm>
        </p:grpSpPr>
        <p:sp>
          <p:nvSpPr>
            <p:cNvPr id="99337" name="TextBox 7"/>
            <p:cNvSpPr txBox="1">
              <a:spLocks noChangeArrowheads="1"/>
            </p:cNvSpPr>
            <p:nvPr/>
          </p:nvSpPr>
          <p:spPr bwMode="auto">
            <a:xfrm>
              <a:off x="7020272" y="1228690"/>
              <a:ext cx="1608753" cy="40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a:solidFill>
                    <a:srgbClr val="FF0000"/>
                  </a:solidFill>
                </a:rPr>
                <a:t>broad spikes</a:t>
              </a:r>
            </a:p>
          </p:txBody>
        </p:sp>
        <p:sp>
          <p:nvSpPr>
            <p:cNvPr id="99338" name="TextBox 9"/>
            <p:cNvSpPr txBox="1">
              <a:spLocks noChangeArrowheads="1"/>
            </p:cNvSpPr>
            <p:nvPr/>
          </p:nvSpPr>
          <p:spPr bwMode="auto">
            <a:xfrm>
              <a:off x="6996315" y="5045114"/>
              <a:ext cx="1608753" cy="40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r>
                <a:rPr lang="en-US" altLang="x-none">
                  <a:solidFill>
                    <a:srgbClr val="FF0000"/>
                  </a:solidFill>
                </a:rPr>
                <a:t>broad spikes</a:t>
              </a:r>
            </a:p>
          </p:txBody>
        </p:sp>
        <p:cxnSp>
          <p:nvCxnSpPr>
            <p:cNvPr id="99339" name="Straight Arrow Connector 13"/>
            <p:cNvCxnSpPr>
              <a:cxnSpLocks noChangeShapeType="1"/>
            </p:cNvCxnSpPr>
            <p:nvPr/>
          </p:nvCxnSpPr>
          <p:spPr bwMode="auto">
            <a:xfrm flipH="1">
              <a:off x="6516216" y="1484320"/>
              <a:ext cx="503431" cy="215935"/>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9340" name="Straight Arrow Connector 14"/>
            <p:cNvCxnSpPr>
              <a:cxnSpLocks noChangeShapeType="1"/>
            </p:cNvCxnSpPr>
            <p:nvPr/>
          </p:nvCxnSpPr>
          <p:spPr bwMode="auto">
            <a:xfrm flipH="1">
              <a:off x="6516216" y="5301297"/>
              <a:ext cx="503431" cy="215935"/>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4" name="Group 12"/>
          <p:cNvGrpSpPr>
            <a:grpSpLocks/>
          </p:cNvGrpSpPr>
          <p:nvPr/>
        </p:nvGrpSpPr>
        <p:grpSpPr bwMode="auto">
          <a:xfrm>
            <a:off x="6300788" y="2852738"/>
            <a:ext cx="2232025" cy="708025"/>
            <a:chOff x="6300192" y="2852936"/>
            <a:chExt cx="2232984" cy="707747"/>
          </a:xfrm>
        </p:grpSpPr>
        <p:sp>
          <p:nvSpPr>
            <p:cNvPr id="99335" name="TextBox 8"/>
            <p:cNvSpPr txBox="1">
              <a:spLocks noChangeArrowheads="1"/>
            </p:cNvSpPr>
            <p:nvPr/>
          </p:nvSpPr>
          <p:spPr bwMode="auto">
            <a:xfrm>
              <a:off x="6803981" y="2852936"/>
              <a:ext cx="1729195" cy="70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Helvetica Neue Light" charset="0"/>
                  <a:ea typeface="ＭＳ Ｐゴシック" charset="-128"/>
                </a:defRPr>
              </a:lvl1pPr>
              <a:lvl2pPr marL="742950" indent="-285750">
                <a:defRPr sz="2000">
                  <a:solidFill>
                    <a:schemeClr val="tx1"/>
                  </a:solidFill>
                  <a:latin typeface="Helvetica Neue Light" charset="0"/>
                  <a:ea typeface="ＭＳ Ｐゴシック" charset="-128"/>
                </a:defRPr>
              </a:lvl2pPr>
              <a:lvl3pPr marL="1143000" indent="-228600">
                <a:defRPr sz="2000">
                  <a:solidFill>
                    <a:schemeClr val="tx1"/>
                  </a:solidFill>
                  <a:latin typeface="Helvetica Neue Light" charset="0"/>
                  <a:ea typeface="ＭＳ Ｐゴシック" charset="-128"/>
                </a:defRPr>
              </a:lvl3pPr>
              <a:lvl4pPr marL="1600200" indent="-228600">
                <a:defRPr sz="2000">
                  <a:solidFill>
                    <a:schemeClr val="tx1"/>
                  </a:solidFill>
                  <a:latin typeface="Helvetica Neue Light" charset="0"/>
                  <a:ea typeface="ＭＳ Ｐゴシック" charset="-128"/>
                </a:defRPr>
              </a:lvl4pPr>
              <a:lvl5pPr marL="2057400" indent="-228600">
                <a:defRPr sz="2000">
                  <a:solidFill>
                    <a:schemeClr val="tx1"/>
                  </a:solidFill>
                  <a:latin typeface="Helvetica Neue Light" charset="0"/>
                  <a:ea typeface="ＭＳ Ｐゴシック" charset="-128"/>
                </a:defRPr>
              </a:lvl5pPr>
              <a:lvl6pPr marL="2514600" indent="-228600" eaLnBrk="0" fontAlgn="base" hangingPunct="0">
                <a:spcBef>
                  <a:spcPct val="0"/>
                </a:spcBef>
                <a:spcAft>
                  <a:spcPct val="0"/>
                </a:spcAft>
                <a:defRPr sz="2000">
                  <a:solidFill>
                    <a:schemeClr val="tx1"/>
                  </a:solidFill>
                  <a:latin typeface="Helvetica Neue Light" charset="0"/>
                  <a:ea typeface="ＭＳ Ｐゴシック" charset="-128"/>
                </a:defRPr>
              </a:lvl6pPr>
              <a:lvl7pPr marL="2971800" indent="-228600" eaLnBrk="0" fontAlgn="base" hangingPunct="0">
                <a:spcBef>
                  <a:spcPct val="0"/>
                </a:spcBef>
                <a:spcAft>
                  <a:spcPct val="0"/>
                </a:spcAft>
                <a:defRPr sz="2000">
                  <a:solidFill>
                    <a:schemeClr val="tx1"/>
                  </a:solidFill>
                  <a:latin typeface="Helvetica Neue Light" charset="0"/>
                  <a:ea typeface="ＭＳ Ｐゴシック" charset="-128"/>
                </a:defRPr>
              </a:lvl7pPr>
              <a:lvl8pPr marL="3429000" indent="-228600" eaLnBrk="0" fontAlgn="base" hangingPunct="0">
                <a:spcBef>
                  <a:spcPct val="0"/>
                </a:spcBef>
                <a:spcAft>
                  <a:spcPct val="0"/>
                </a:spcAft>
                <a:defRPr sz="2000">
                  <a:solidFill>
                    <a:schemeClr val="tx1"/>
                  </a:solidFill>
                  <a:latin typeface="Helvetica Neue Light" charset="0"/>
                  <a:ea typeface="ＭＳ Ｐゴシック" charset="-128"/>
                </a:defRPr>
              </a:lvl8pPr>
              <a:lvl9pPr marL="3886200" indent="-228600" eaLnBrk="0" fontAlgn="base" hangingPunct="0">
                <a:spcBef>
                  <a:spcPct val="0"/>
                </a:spcBef>
                <a:spcAft>
                  <a:spcPct val="0"/>
                </a:spcAft>
                <a:defRPr sz="2000">
                  <a:solidFill>
                    <a:schemeClr val="tx1"/>
                  </a:solidFill>
                  <a:latin typeface="Helvetica Neue Light" charset="0"/>
                  <a:ea typeface="ＭＳ Ｐゴシック" charset="-128"/>
                </a:defRPr>
              </a:lvl9pPr>
            </a:lstStyle>
            <a:p>
              <a:pPr algn="ctr"/>
              <a:r>
                <a:rPr lang="en-US" altLang="x-none">
                  <a:solidFill>
                    <a:srgbClr val="FF0000"/>
                  </a:solidFill>
                </a:rPr>
                <a:t>highly variable </a:t>
              </a:r>
            </a:p>
            <a:p>
              <a:pPr algn="ctr"/>
              <a:r>
                <a:rPr lang="en-US" altLang="x-none">
                  <a:solidFill>
                    <a:srgbClr val="FF0000"/>
                  </a:solidFill>
                </a:rPr>
                <a:t>amplitudes</a:t>
              </a:r>
            </a:p>
          </p:txBody>
        </p:sp>
        <p:cxnSp>
          <p:nvCxnSpPr>
            <p:cNvPr id="99336" name="Straight Arrow Connector 15"/>
            <p:cNvCxnSpPr>
              <a:cxnSpLocks noChangeShapeType="1"/>
            </p:cNvCxnSpPr>
            <p:nvPr/>
          </p:nvCxnSpPr>
          <p:spPr bwMode="auto">
            <a:xfrm flipH="1">
              <a:off x="6300192" y="3284651"/>
              <a:ext cx="503393" cy="215858"/>
            </a:xfrm>
            <a:prstGeom prst="straightConnector1">
              <a:avLst/>
            </a:prstGeom>
            <a:noFill/>
            <a:ln w="25400">
              <a:solidFill>
                <a:srgbClr val="FF0000"/>
              </a:solidFill>
              <a:round/>
              <a:headEnd/>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86037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13477</TotalTime>
  <Words>814</Words>
  <Application>Microsoft Macintosh PowerPoint</Application>
  <PresentationFormat>On-screen Show (4:3)</PresentationFormat>
  <Paragraphs>118</Paragraphs>
  <Slides>30</Slides>
  <Notes>13</Notes>
  <HiddenSlides>0</HiddenSlides>
  <MMClips>1</MMClips>
  <ScaleCrop>false</ScaleCrop>
  <HeadingPairs>
    <vt:vector size="4" baseType="variant">
      <vt:variant>
        <vt:lpstr>Theme</vt:lpstr>
      </vt:variant>
      <vt:variant>
        <vt:i4>5</vt:i4>
      </vt:variant>
      <vt:variant>
        <vt:lpstr>Slide Titles</vt:lpstr>
      </vt:variant>
      <vt:variant>
        <vt:i4>30</vt:i4>
      </vt:variant>
    </vt:vector>
  </HeadingPairs>
  <TitlesOfParts>
    <vt:vector size="35" baseType="lpstr">
      <vt:lpstr>Office Theme</vt:lpstr>
      <vt:lpstr>1_Blank Presentation</vt:lpstr>
      <vt:lpstr>1_Office Theme</vt:lpstr>
      <vt:lpstr>Blank Presentation</vt:lpstr>
      <vt:lpstr>2_Blank</vt:lpstr>
      <vt:lpstr>PowerPoint Presentation</vt:lpstr>
      <vt:lpstr>Pyramidal cell development in vertebrates</vt:lpstr>
      <vt:lpstr>How do neurons transform synaptic inputs into action potential output?</vt:lpstr>
      <vt:lpstr>What are the functional compartments in neurons?</vt:lpstr>
      <vt:lpstr>PowerPoint Presentation</vt:lpstr>
      <vt:lpstr>PowerPoint Presentation</vt:lpstr>
      <vt:lpstr>Dendritic spikes are selectively driven by visual input in vivo</vt:lpstr>
      <vt:lpstr>PowerPoint Presentation</vt:lpstr>
      <vt:lpstr>PowerPoint Presentation</vt:lpstr>
      <vt:lpstr>Similar dendritic events are seen in freely moving animals</vt:lpstr>
      <vt:lpstr>PowerPoint Presentation</vt:lpstr>
      <vt:lpstr>Lea Goetz</vt:lpstr>
      <vt:lpstr>Questions</vt:lpstr>
      <vt:lpstr>An active biophysical model with in vivo-like input</vt:lpstr>
      <vt:lpstr>Connection strength reflects response similarity in vivo</vt:lpstr>
      <vt:lpstr>PowerPoint Presentation</vt:lpstr>
      <vt:lpstr>PowerPoint Presentation</vt:lpstr>
      <vt:lpstr>PowerPoint Presentation</vt:lpstr>
      <vt:lpstr>PowerPoint Presentation</vt:lpstr>
      <vt:lpstr>Dendritic Na+ spikes and NMDA spikes precede AP output</vt:lpstr>
      <vt:lpstr>Strong but sparse synaptic inputs trigger dendritic spikes</vt:lpstr>
      <vt:lpstr>Strong but sparse synaptic inputs trigger dendritic spikes</vt:lpstr>
      <vt:lpstr>Strong but sparse synaptic inputs trigger dendritic spikes</vt:lpstr>
      <vt:lpstr>Dendritic Na+ spikes and NMDA spikes precede AP output</vt:lpstr>
      <vt:lpstr>Dendritic NMDA and Na+ spikes determine action potential output </vt:lpstr>
      <vt:lpstr>Dendritic spikes enable the strongest synapses to control action potential output and its orientation tuning </vt:lpstr>
      <vt:lpstr>Dendritic spikes enable the strongest synapses to control action potential output and its orientation tuning </vt:lpstr>
      <vt:lpstr>Conclusions</vt:lpstr>
      <vt:lpstr>Thanks! </vt:lpstr>
      <vt:lpstr>Dendritic Na+ spikes and NMDA spikes precede AP output</vt:lpstr>
    </vt:vector>
  </TitlesOfParts>
  <Company>UCL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 Goetz</dc:creator>
  <cp:lastModifiedBy>Arnd Roth</cp:lastModifiedBy>
  <cp:revision>142</cp:revision>
  <cp:lastPrinted>2016-09-26T16:33:04Z</cp:lastPrinted>
  <dcterms:created xsi:type="dcterms:W3CDTF">2016-07-15T13:21:53Z</dcterms:created>
  <dcterms:modified xsi:type="dcterms:W3CDTF">2024-01-10T18:46:32Z</dcterms:modified>
</cp:coreProperties>
</file>